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434" r:id="rId4"/>
    <p:sldId id="258" r:id="rId5"/>
    <p:sldId id="438" r:id="rId6"/>
    <p:sldId id="275" r:id="rId7"/>
    <p:sldId id="445" r:id="rId8"/>
    <p:sldId id="277" r:id="rId9"/>
    <p:sldId id="280" r:id="rId10"/>
    <p:sldId id="439" r:id="rId11"/>
    <p:sldId id="444" r:id="rId12"/>
    <p:sldId id="443" r:id="rId13"/>
    <p:sldId id="442" r:id="rId14"/>
    <p:sldId id="441" r:id="rId15"/>
    <p:sldId id="440" r:id="rId16"/>
    <p:sldId id="265" r:id="rId17"/>
    <p:sldId id="284" r:id="rId1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BA56-94EE-44C2-B04C-DEEAC449986A}" type="datetimeFigureOut">
              <a:rPr lang="pt-PT" smtClean="0"/>
              <a:t>29/07/2024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802-67B8-43A7-BDA3-C01C8AD50F9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07"/>
            <a:ext cx="9144000" cy="1006688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sz="2200" b="1" dirty="0">
                <a:latin typeface="Garamond" panose="02020404030301010803" pitchFamily="18" charset="0"/>
              </a:rPr>
              <a:t>INSTITUTO SUPERIOR DE TRANSPORTES E COMUNICAÇÕES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35" y="1991467"/>
            <a:ext cx="10918209" cy="457750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DEPARTAMENTO  </a:t>
            </a:r>
            <a:r>
              <a:rPr lang="en-US" sz="2000" b="1" dirty="0">
                <a:latin typeface="Garamond" panose="02020404030301010803" pitchFamily="18" charset="0"/>
              </a:rPr>
              <a:t>DE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O, ECONOMIA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LICENCIATURA EM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COMPORTAMENTO ORGANIZACIONAL (CO)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DOCENTE</a:t>
            </a:r>
            <a:r>
              <a:rPr lang="x-none" sz="2000" b="1" dirty="0" smtClean="0">
                <a:latin typeface="Garamond" panose="02020404030301010803" pitchFamily="18" charset="0"/>
              </a:rPr>
              <a:t>S</a:t>
            </a:r>
            <a:r>
              <a:rPr lang="en-US" sz="2000" b="1" dirty="0" smtClean="0">
                <a:latin typeface="Garamond" panose="02020404030301010803" pitchFamily="18" charset="0"/>
              </a:rPr>
              <a:t>: </a:t>
            </a:r>
            <a:r>
              <a:rPr lang="en-US" sz="2000" b="1" dirty="0" err="1">
                <a:latin typeface="Garamond" panose="02020404030301010803" pitchFamily="18" charset="0"/>
              </a:rPr>
              <a:t>Juma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Mussa</a:t>
            </a:r>
            <a:r>
              <a:rPr lang="x-none" sz="2000" b="1" dirty="0" smtClean="0">
                <a:latin typeface="Garamond" panose="02020404030301010803" pitchFamily="18" charset="0"/>
              </a:rPr>
              <a:t> (MSC) e Diogo Mutemba 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(</a:t>
            </a:r>
            <a:r>
              <a:rPr lang="en-US" sz="2000" b="1" dirty="0" smtClean="0">
                <a:latin typeface="Garamond" panose="02020404030301010803" pitchFamily="18" charset="0"/>
              </a:rPr>
              <a:t>M</a:t>
            </a:r>
            <a:r>
              <a:rPr lang="x-none" sz="2000" b="1" dirty="0" smtClean="0">
                <a:latin typeface="Garamond" panose="02020404030301010803" pitchFamily="18" charset="0"/>
              </a:rPr>
              <a:t>BA</a:t>
            </a:r>
            <a:r>
              <a:rPr lang="en-US" sz="2000" b="1" dirty="0" smtClean="0">
                <a:latin typeface="Garamond" panose="02020404030301010803" pitchFamily="18" charset="0"/>
              </a:rPr>
              <a:t>)</a:t>
            </a:r>
            <a:endParaRPr lang="pt-PT" sz="2000" b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44046" y="828400"/>
            <a:ext cx="3860800" cy="329184"/>
          </a:xfrm>
        </p:spPr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73254"/>
            <a:ext cx="4114800" cy="648221"/>
          </a:xfrm>
        </p:spPr>
        <p:txBody>
          <a:bodyPr/>
          <a:lstStyle/>
          <a:p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(MSC),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717" y="521197"/>
            <a:ext cx="1131070" cy="9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as fontes das emo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altLang="pt-PT" sz="3200" b="1" dirty="0" smtClean="0">
                <a:solidFill>
                  <a:srgbClr val="00B050"/>
                </a:solidFill>
              </a:rPr>
              <a:t>Fontes </a:t>
            </a:r>
            <a:r>
              <a:rPr lang="pt-PT" altLang="pt-PT" sz="3200" b="1" dirty="0">
                <a:solidFill>
                  <a:srgbClr val="00B050"/>
                </a:solidFill>
              </a:rPr>
              <a:t>das emoções e estados de ânimo</a:t>
            </a:r>
            <a:r>
              <a:rPr lang="x-none" altLang="pt-PT" sz="3200" b="1" dirty="0">
                <a:solidFill>
                  <a:srgbClr val="00B050"/>
                </a:solidFill>
              </a:rPr>
              <a:t> (Cont</a:t>
            </a:r>
            <a:r>
              <a:rPr lang="x-none" altLang="pt-PT" sz="3200" b="1" dirty="0" smtClean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endParaRPr lang="pt-PT" altLang="pt-PT" sz="3400" b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x-none" altLang="pt-PT" sz="3400" b="1" dirty="0" smtClean="0">
                <a:latin typeface="Garamond" panose="02020404030301010803" pitchFamily="18" charset="0"/>
              </a:rPr>
              <a:t>5. </a:t>
            </a:r>
            <a:r>
              <a:rPr lang="pt-PT" altLang="pt-PT" sz="3400" b="1" dirty="0" smtClean="0">
                <a:latin typeface="Garamond" panose="02020404030301010803" pitchFamily="18" charset="0"/>
              </a:rPr>
              <a:t>Actividades </a:t>
            </a:r>
            <a:r>
              <a:rPr lang="pt-PT" altLang="pt-PT" sz="3400" b="1" dirty="0">
                <a:latin typeface="Garamond" panose="02020404030301010803" pitchFamily="18" charset="0"/>
              </a:rPr>
              <a:t>sociais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pt-PT" sz="3400" dirty="0">
                <a:latin typeface="Garamond" panose="02020404030301010803" pitchFamily="18" charset="0"/>
              </a:rPr>
              <a:t>Sair com  amigos, ir a uma festa, aumentam a afectividade positiva deixando a pessoa mais animada.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400" b="1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x-none" altLang="pt-PT" sz="3400" b="1" dirty="0" smtClean="0">
                <a:latin typeface="Garamond" panose="02020404030301010803" pitchFamily="18" charset="0"/>
              </a:rPr>
              <a:t>6. </a:t>
            </a:r>
            <a:r>
              <a:rPr lang="pt-PT" altLang="pt-PT" sz="3400" b="1" dirty="0" smtClean="0">
                <a:latin typeface="Garamond" panose="02020404030301010803" pitchFamily="18" charset="0"/>
              </a:rPr>
              <a:t>Qualidade </a:t>
            </a:r>
            <a:r>
              <a:rPr lang="pt-PT" altLang="pt-PT" sz="3400" b="1" dirty="0">
                <a:latin typeface="Garamond" panose="02020404030301010803" pitchFamily="18" charset="0"/>
              </a:rPr>
              <a:t>do Sono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pt-PT" sz="3400" dirty="0">
                <a:latin typeface="Garamond" panose="02020404030301010803" pitchFamily="18" charset="0"/>
              </a:rPr>
              <a:t>A qualidade do sono afecta o estado do humor.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400" b="1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x-none" altLang="pt-PT" sz="3400" b="1" dirty="0" smtClean="0">
                <a:latin typeface="Garamond" panose="02020404030301010803" pitchFamily="18" charset="0"/>
              </a:rPr>
              <a:t>7. </a:t>
            </a:r>
            <a:r>
              <a:rPr lang="pt-PT" altLang="pt-PT" sz="3400" b="1" dirty="0" smtClean="0">
                <a:latin typeface="Garamond" panose="02020404030301010803" pitchFamily="18" charset="0"/>
              </a:rPr>
              <a:t>Actividades </a:t>
            </a:r>
            <a:r>
              <a:rPr lang="pt-PT" altLang="pt-PT" sz="3400" b="1" dirty="0">
                <a:latin typeface="Garamond" panose="02020404030301010803" pitchFamily="18" charset="0"/>
              </a:rPr>
              <a:t>físicas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pt-PT" sz="3400" dirty="0">
                <a:latin typeface="Garamond" panose="02020404030301010803" pitchFamily="18" charset="0"/>
              </a:rPr>
              <a:t>A terapia do suor realmente funciona, praticar exercícios físicos melhoram o  ânimo</a:t>
            </a:r>
            <a:r>
              <a:rPr lang="pt-PT" altLang="pt-PT" sz="3400" dirty="0" smtClean="0">
                <a:latin typeface="Garamond" panose="02020404030301010803" pitchFamily="18" charset="0"/>
              </a:rPr>
              <a:t>.</a:t>
            </a:r>
            <a:endParaRPr lang="x-none" altLang="pt-PT" sz="3400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4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x-none" altLang="pt-PT" sz="3400" b="1" dirty="0" smtClean="0">
                <a:latin typeface="Garamond" panose="02020404030301010803" pitchFamily="18" charset="0"/>
              </a:rPr>
              <a:t>8. </a:t>
            </a:r>
            <a:r>
              <a:rPr lang="pt-PT" altLang="pt-PT" sz="3400" b="1" dirty="0" smtClean="0">
                <a:latin typeface="Garamond" panose="02020404030301010803" pitchFamily="18" charset="0"/>
              </a:rPr>
              <a:t>Idade</a:t>
            </a:r>
            <a:endParaRPr lang="pt-PT" altLang="pt-PT" sz="3400" b="1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altLang="pt-PT" sz="3400" dirty="0" err="1">
                <a:latin typeface="Garamond" panose="02020404030301010803" pitchFamily="18" charset="0"/>
              </a:rPr>
              <a:t>Os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estudos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 smtClean="0">
                <a:latin typeface="Garamond" panose="02020404030301010803" pitchFamily="18" charset="0"/>
              </a:rPr>
              <a:t>mostram</a:t>
            </a:r>
            <a:r>
              <a:rPr lang="x-none" altLang="pt-PT" sz="3400" dirty="0" smtClean="0">
                <a:latin typeface="Garamond" panose="02020404030301010803" pitchFamily="18" charset="0"/>
              </a:rPr>
              <a:t> que</a:t>
            </a:r>
            <a:r>
              <a:rPr lang="en-US" altLang="pt-PT" sz="3400" dirty="0" smtClean="0">
                <a:latin typeface="Garamond" panose="02020404030301010803" pitchFamily="18" charset="0"/>
              </a:rPr>
              <a:t> </a:t>
            </a:r>
            <a:r>
              <a:rPr lang="en-US" altLang="pt-PT" sz="3400" dirty="0">
                <a:latin typeface="Garamond" panose="02020404030301010803" pitchFamily="18" charset="0"/>
              </a:rPr>
              <a:t>a </a:t>
            </a:r>
            <a:r>
              <a:rPr lang="en-US" altLang="pt-PT" sz="3400" dirty="0" err="1">
                <a:latin typeface="Garamond" panose="02020404030301010803" pitchFamily="18" charset="0"/>
              </a:rPr>
              <a:t>medida</a:t>
            </a:r>
            <a:r>
              <a:rPr lang="en-US" altLang="pt-PT" sz="3400" dirty="0">
                <a:latin typeface="Garamond" panose="02020404030301010803" pitchFamily="18" charset="0"/>
              </a:rPr>
              <a:t> que a </a:t>
            </a:r>
            <a:r>
              <a:rPr lang="en-US" altLang="pt-PT" sz="3400" dirty="0" err="1">
                <a:latin typeface="Garamond" panose="02020404030301010803" pitchFamily="18" charset="0"/>
              </a:rPr>
              <a:t>idade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vai</a:t>
            </a:r>
            <a:r>
              <a:rPr lang="en-US" altLang="pt-PT" sz="3400" dirty="0">
                <a:latin typeface="Garamond" panose="02020404030301010803" pitchFamily="18" charset="0"/>
              </a:rPr>
              <a:t> </a:t>
            </a:r>
            <a:r>
              <a:rPr lang="en-US" altLang="pt-PT" sz="3400" dirty="0" err="1">
                <a:latin typeface="Garamond" panose="02020404030301010803" pitchFamily="18" charset="0"/>
              </a:rPr>
              <a:t>aumentando</a:t>
            </a:r>
            <a:r>
              <a:rPr lang="en-US" altLang="pt-PT" sz="3400" dirty="0">
                <a:latin typeface="Garamond" panose="02020404030301010803" pitchFamily="18" charset="0"/>
              </a:rPr>
              <a:t> a </a:t>
            </a:r>
            <a:r>
              <a:rPr lang="en-US" altLang="pt-PT" sz="3400" dirty="0" err="1">
                <a:latin typeface="Garamond" panose="02020404030301010803" pitchFamily="18" charset="0"/>
              </a:rPr>
              <a:t>afectividade</a:t>
            </a:r>
            <a:r>
              <a:rPr lang="en-US" altLang="pt-PT" sz="3400" dirty="0">
                <a:latin typeface="Garamond" panose="02020404030301010803" pitchFamily="18" charset="0"/>
              </a:rPr>
              <a:t> negative </a:t>
            </a:r>
            <a:r>
              <a:rPr lang="en-US" altLang="pt-PT" sz="3400" dirty="0" err="1">
                <a:latin typeface="Garamond" panose="02020404030301010803" pitchFamily="18" charset="0"/>
              </a:rPr>
              <a:t>diminui</a:t>
            </a:r>
            <a:r>
              <a:rPr lang="en-US" altLang="pt-PT" sz="34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pt-PT" sz="32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3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3. Discutir 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conceito de </a:t>
            </a: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esfor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</a:t>
            </a: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emocional</a:t>
            </a:r>
            <a:r>
              <a:rPr lang="pt-PT" dirty="0">
                <a:solidFill>
                  <a:schemeClr val="tx1"/>
                </a:solidFill>
              </a:rPr>
              <a:t/>
            </a:r>
            <a:br>
              <a:rPr lang="pt-PT" dirty="0">
                <a:solidFill>
                  <a:schemeClr val="tx1"/>
                </a:solidFill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x-none" sz="36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3. Esfor</a:t>
            </a:r>
            <a:r>
              <a:rPr lang="pt-PT" sz="3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</a:t>
            </a:r>
            <a:r>
              <a:rPr lang="x-none" sz="3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</a:t>
            </a:r>
            <a:r>
              <a:rPr lang="x-none" sz="36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Emocional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3600" b="1" dirty="0">
                <a:latin typeface="Garamond" panose="02020404030301010803" pitchFamily="18" charset="0"/>
              </a:rPr>
              <a:t>O esforço emocional </a:t>
            </a:r>
            <a:r>
              <a:rPr lang="pt-PT" altLang="pt-PT" sz="3600" dirty="0">
                <a:latin typeface="Garamond" panose="02020404030301010803" pitchFamily="18" charset="0"/>
              </a:rPr>
              <a:t>é a expressão de emoções desejadas </a:t>
            </a:r>
            <a:r>
              <a:rPr lang="pt-PT" altLang="pt-PT" sz="3600" dirty="0" err="1">
                <a:latin typeface="Garamond" panose="02020404030301010803" pitchFamily="18" charset="0"/>
              </a:rPr>
              <a:t>pela</a:t>
            </a:r>
            <a:r>
              <a:rPr lang="pt-PT" altLang="pt-PT" sz="3600" dirty="0">
                <a:latin typeface="Garamond" panose="02020404030301010803" pitchFamily="18" charset="0"/>
              </a:rPr>
              <a:t> organização feita </a:t>
            </a:r>
            <a:r>
              <a:rPr lang="pt-PT" altLang="pt-PT" sz="3600" dirty="0" err="1">
                <a:latin typeface="Garamond" panose="02020404030301010803" pitchFamily="18" charset="0"/>
              </a:rPr>
              <a:t>pelos</a:t>
            </a:r>
            <a:r>
              <a:rPr lang="pt-PT" altLang="pt-PT" sz="3600" dirty="0">
                <a:latin typeface="Garamond" panose="02020404030301010803" pitchFamily="18" charset="0"/>
              </a:rPr>
              <a:t> funcionários durante os relacionamentos interpessoais no trabalho.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sz="3600" b="1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3600" b="1" dirty="0" smtClean="0">
                <a:latin typeface="Garamond" panose="02020404030301010803" pitchFamily="18" charset="0"/>
              </a:rPr>
              <a:t>A </a:t>
            </a:r>
            <a:r>
              <a:rPr lang="pt-PT" altLang="pt-PT" sz="3600" b="1" dirty="0">
                <a:latin typeface="Garamond" panose="02020404030301010803" pitchFamily="18" charset="0"/>
              </a:rPr>
              <a:t>dissonância emocional – </a:t>
            </a:r>
            <a:r>
              <a:rPr lang="pt-PT" altLang="pt-PT" sz="3600" dirty="0">
                <a:latin typeface="Garamond" panose="02020404030301010803" pitchFamily="18" charset="0"/>
              </a:rPr>
              <a:t>é</a:t>
            </a:r>
            <a:r>
              <a:rPr lang="x-none" altLang="pt-PT" sz="3600" dirty="0">
                <a:latin typeface="Garamond" panose="02020404030301010803" pitchFamily="18" charset="0"/>
              </a:rPr>
              <a:t> o</a:t>
            </a:r>
            <a:r>
              <a:rPr lang="pt-PT" altLang="pt-PT" sz="3600" dirty="0">
                <a:latin typeface="Garamond" panose="02020404030301010803" pitchFamily="18" charset="0"/>
              </a:rPr>
              <a:t> conflito entre a emoção que está sentindo e aquela que o indivíduo está projectando.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3600" b="1" dirty="0">
                <a:latin typeface="Garamond" panose="02020404030301010803" pitchFamily="18" charset="0"/>
              </a:rPr>
              <a:t>Emoções Sentidas -</a:t>
            </a:r>
            <a:r>
              <a:rPr lang="pt-PT" altLang="pt-PT" sz="3600" dirty="0">
                <a:latin typeface="Garamond" panose="02020404030301010803" pitchFamily="18" charset="0"/>
              </a:rPr>
              <a:t> Emoções genuínas das pessoas.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3600" b="1" dirty="0">
                <a:latin typeface="Garamond" panose="02020404030301010803" pitchFamily="18" charset="0"/>
              </a:rPr>
              <a:t>Emoções Demonstradas- </a:t>
            </a:r>
            <a:r>
              <a:rPr lang="pt-PT" altLang="pt-PT" sz="3600" dirty="0">
                <a:latin typeface="Garamond" panose="02020404030301010803" pitchFamily="18" charset="0"/>
              </a:rPr>
              <a:t> São aquelas que a organização requer por considerá-las importantes para a posição do indivíduo dentro de sua estrutura.</a:t>
            </a:r>
          </a:p>
          <a:p>
            <a:pPr marL="0" indent="0">
              <a:buNone/>
            </a:pPr>
            <a:endParaRPr lang="x-none" sz="36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t-PT" sz="36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-103239"/>
            <a:ext cx="5486400" cy="450711"/>
          </a:xfrm>
        </p:spPr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3. Discutir o conceito de </a:t>
            </a: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esfor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</a:t>
            </a: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emocional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x-none" b="1" dirty="0" smtClean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sz="2800" b="1" dirty="0" smtClean="0">
                <a:latin typeface="Garamond" panose="02020404030301010803" pitchFamily="18" charset="0"/>
              </a:rPr>
              <a:t>Actuação </a:t>
            </a:r>
            <a:r>
              <a:rPr lang="pt-PT" sz="2800" b="1" dirty="0">
                <a:latin typeface="Garamond" panose="02020404030301010803" pitchFamily="18" charset="0"/>
              </a:rPr>
              <a:t>em nível superficial</a:t>
            </a:r>
            <a:r>
              <a:rPr lang="pt-PT" sz="2800" dirty="0">
                <a:latin typeface="Garamond" panose="02020404030301010803" pitchFamily="18" charset="0"/>
              </a:rPr>
              <a:t>: Ocorre quando o indivíduo esconde suas emoções e expressões emocionais e expressa outras que não está sentindo vontade de </a:t>
            </a:r>
            <a:r>
              <a:rPr lang="pt-PT" sz="2800" dirty="0" smtClean="0">
                <a:latin typeface="Garamond" panose="02020404030301010803" pitchFamily="18" charset="0"/>
              </a:rPr>
              <a:t>demonstrar</a:t>
            </a:r>
            <a:r>
              <a:rPr lang="x-none" sz="2800" dirty="0">
                <a:latin typeface="Garamond" panose="02020404030301010803" pitchFamily="18" charset="0"/>
              </a:rPr>
              <a:t> </a:t>
            </a:r>
            <a:r>
              <a:rPr lang="x-none" sz="2800" dirty="0" smtClean="0">
                <a:latin typeface="Garamond" panose="02020404030301010803" pitchFamily="18" charset="0"/>
              </a:rPr>
              <a:t>(emo</a:t>
            </a:r>
            <a:r>
              <a:rPr lang="pt-PT" sz="2800" dirty="0" smtClean="0">
                <a:latin typeface="Garamond" panose="02020404030301010803" pitchFamily="18" charset="0"/>
              </a:rPr>
              <a:t>ç</a:t>
            </a:r>
            <a:r>
              <a:rPr lang="pt-P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desejadas).</a:t>
            </a:r>
            <a:endParaRPr lang="pt-PT" sz="28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sz="28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sz="2800" b="1" dirty="0">
                <a:latin typeface="Garamond" panose="02020404030301010803" pitchFamily="18" charset="0"/>
              </a:rPr>
              <a:t>Actuação em nível profundo</a:t>
            </a:r>
            <a:r>
              <a:rPr lang="pt-PT" sz="2800" dirty="0">
                <a:latin typeface="Garamond" panose="02020404030301010803" pitchFamily="18" charset="0"/>
              </a:rPr>
              <a:t>: Ocorre quando existe a tentativa de tornar os sentimento verdadeiros através de sua </a:t>
            </a:r>
            <a:r>
              <a:rPr lang="pt-PT" sz="2800" dirty="0" smtClean="0">
                <a:latin typeface="Garamond" panose="02020404030301010803" pitchFamily="18" charset="0"/>
              </a:rPr>
              <a:t>demonstração</a:t>
            </a:r>
            <a:r>
              <a:rPr lang="x-none" sz="2800" dirty="0" smtClean="0">
                <a:latin typeface="Garamond" panose="02020404030301010803" pitchFamily="18" charset="0"/>
              </a:rPr>
              <a:t> (emo</a:t>
            </a:r>
            <a:r>
              <a:rPr lang="pt-PT" sz="2800" dirty="0" smtClean="0">
                <a:latin typeface="Garamond" panose="02020404030301010803" pitchFamily="18" charset="0"/>
              </a:rPr>
              <a:t>ç</a:t>
            </a:r>
            <a:r>
              <a:rPr lang="pt-P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reais).</a:t>
            </a:r>
            <a:endParaRPr lang="pt-PT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3. Discutir o conceito de Esfor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Emocional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x-none" sz="33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3. Esfor</a:t>
            </a:r>
            <a:r>
              <a:rPr lang="pt-PT" sz="33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</a:t>
            </a:r>
            <a:r>
              <a:rPr lang="x-none" sz="33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</a:t>
            </a:r>
            <a:r>
              <a:rPr lang="x-none" sz="33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Emocional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b="1" dirty="0">
                <a:latin typeface="Garamond" panose="02020404030301010803" pitchFamily="18" charset="0"/>
              </a:rPr>
              <a:t>Teoria dos eventos afectivos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dirty="0">
                <a:latin typeface="Garamond" panose="02020404030301010803" pitchFamily="18" charset="0"/>
              </a:rPr>
              <a:t>Sugere que os eventos do local de trabalho que causam reacções emocionais por parte dos funcionários influenciam as atitudes e o comportamento no local de trabalho. Influenciam também o desempenho e a satisfação do indivíduo.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3200" b="1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b="1" dirty="0">
                <a:latin typeface="Garamond" panose="02020404030301010803" pitchFamily="18" charset="0"/>
              </a:rPr>
              <a:t>Inteligência emocional (IE)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3200" dirty="0">
                <a:latin typeface="Garamond" panose="02020404030301010803" pitchFamily="18" charset="0"/>
              </a:rPr>
              <a:t>Capacidade de entender e reconhecer as nossas emoções e dos outros e usar esse conhecimento para conduzir o pensamento e as acções.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en-US" altLang="pt-PT" sz="3200" dirty="0">
                <a:latin typeface="Garamond" panose="02020404030301010803" pitchFamily="18" charset="0"/>
                <a:cs typeface="Calibri" panose="020F0502020204030204" pitchFamily="34" charset="0"/>
              </a:rPr>
              <a:t>É</a:t>
            </a:r>
            <a:r>
              <a:rPr lang="en-US" altLang="pt-PT" sz="3200" dirty="0">
                <a:latin typeface="Garamond" panose="02020404030301010803" pitchFamily="18" charset="0"/>
              </a:rPr>
              <a:t> a </a:t>
            </a:r>
            <a:r>
              <a:rPr lang="en-US" altLang="pt-PT" sz="3200" dirty="0" err="1">
                <a:latin typeface="Garamond" panose="02020404030301010803" pitchFamily="18" charset="0"/>
              </a:rPr>
              <a:t>capacidade</a:t>
            </a:r>
            <a:r>
              <a:rPr lang="en-US" altLang="pt-PT" sz="3200" dirty="0">
                <a:latin typeface="Garamond" panose="02020404030301010803" pitchFamily="18" charset="0"/>
              </a:rPr>
              <a:t> de </a:t>
            </a:r>
            <a:r>
              <a:rPr lang="en-US" altLang="pt-PT" sz="3200" dirty="0" err="1">
                <a:latin typeface="Garamond" panose="02020404030301010803" pitchFamily="18" charset="0"/>
              </a:rPr>
              <a:t>sentir</a:t>
            </a:r>
            <a:r>
              <a:rPr lang="en-US" altLang="pt-PT" sz="3200" dirty="0">
                <a:latin typeface="Garamond" panose="02020404030301010803" pitchFamily="18" charset="0"/>
              </a:rPr>
              <a:t>, </a:t>
            </a:r>
            <a:r>
              <a:rPr lang="en-US" altLang="pt-PT" sz="3200" dirty="0" err="1">
                <a:latin typeface="Garamond" panose="02020404030301010803" pitchFamily="18" charset="0"/>
              </a:rPr>
              <a:t>compreender</a:t>
            </a:r>
            <a:r>
              <a:rPr lang="en-US" altLang="pt-PT" sz="3200" dirty="0">
                <a:latin typeface="Garamond" panose="02020404030301010803" pitchFamily="18" charset="0"/>
              </a:rPr>
              <a:t> e </a:t>
            </a:r>
            <a:r>
              <a:rPr lang="en-US" altLang="pt-PT" sz="3200" dirty="0" err="1">
                <a:latin typeface="Garamond" panose="02020404030301010803" pitchFamily="18" charset="0"/>
              </a:rPr>
              <a:t>controlar</a:t>
            </a:r>
            <a:r>
              <a:rPr lang="en-US" altLang="pt-PT" sz="3200" dirty="0">
                <a:latin typeface="Garamond" panose="02020404030301010803" pitchFamily="18" charset="0"/>
              </a:rPr>
              <a:t> o </a:t>
            </a:r>
            <a:r>
              <a:rPr lang="en-US" altLang="pt-PT" sz="3200" dirty="0" err="1">
                <a:latin typeface="Garamond" panose="02020404030301010803" pitchFamily="18" charset="0"/>
              </a:rPr>
              <a:t>estado</a:t>
            </a:r>
            <a:r>
              <a:rPr lang="en-US" altLang="pt-PT" sz="3200" dirty="0">
                <a:latin typeface="Garamond" panose="02020404030301010803" pitchFamily="18" charset="0"/>
              </a:rPr>
              <a:t> </a:t>
            </a:r>
            <a:r>
              <a:rPr lang="en-US" altLang="pt-PT" sz="3200" dirty="0" err="1">
                <a:latin typeface="Garamond" panose="02020404030301010803" pitchFamily="18" charset="0"/>
              </a:rPr>
              <a:t>emocional</a:t>
            </a:r>
            <a:r>
              <a:rPr lang="en-US" altLang="pt-PT" sz="3200" dirty="0">
                <a:latin typeface="Garamond" panose="02020404030301010803" pitchFamily="18" charset="0"/>
              </a:rPr>
              <a:t> </a:t>
            </a:r>
            <a:r>
              <a:rPr lang="en-US" altLang="pt-PT" sz="3200" dirty="0" err="1">
                <a:latin typeface="Garamond" panose="02020404030301010803" pitchFamily="18" charset="0"/>
              </a:rPr>
              <a:t>em</a:t>
            </a:r>
            <a:r>
              <a:rPr lang="en-US" altLang="pt-PT" sz="3200" dirty="0">
                <a:latin typeface="Garamond" panose="02020404030301010803" pitchFamily="18" charset="0"/>
              </a:rPr>
              <a:t> </a:t>
            </a:r>
            <a:r>
              <a:rPr lang="pt-PT" altLang="pt-PT" sz="3200" dirty="0">
                <a:latin typeface="Garamond" panose="02020404030301010803" pitchFamily="18" charset="0"/>
              </a:rPr>
              <a:t>nós e dos outros.</a:t>
            </a:r>
          </a:p>
          <a:p>
            <a:pPr marL="514350" indent="-514350" algn="just">
              <a:lnSpc>
                <a:spcPct val="150000"/>
              </a:lnSpc>
              <a:buAutoNum type="arabicPeriod" startAt="3"/>
            </a:pPr>
            <a:endParaRPr lang="x-none" sz="3200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x-none" sz="32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sz="3100" dirty="0" smtClean="0">
                <a:solidFill>
                  <a:schemeClr val="tx1"/>
                </a:solidFill>
              </a:rPr>
              <a:t>4.</a:t>
            </a:r>
            <a:r>
              <a:rPr lang="x-none" dirty="0" smtClean="0"/>
              <a:t> 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Aplicar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os conceitos de emo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 sentimentos 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á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quest</a:t>
            </a:r>
            <a:r>
              <a:rPr lang="pt-P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das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org</a:t>
            </a:r>
            <a:r>
              <a:rPr lang="pt-PT" sz="3600" dirty="0">
                <a:solidFill>
                  <a:schemeClr val="tx1"/>
                </a:solidFill>
              </a:rPr>
              <a:t/>
            </a:r>
            <a:br>
              <a:rPr lang="pt-PT" sz="3600" dirty="0">
                <a:solidFill>
                  <a:schemeClr val="tx1"/>
                </a:solidFill>
              </a:rPr>
            </a:br>
            <a:endParaRPr lang="pt-PT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1380839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4. Aplica</a:t>
            </a:r>
            <a:r>
              <a:rPr lang="pt-PT" sz="2800" dirty="0" err="1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çã</a:t>
            </a: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dos </a:t>
            </a:r>
            <a:r>
              <a:rPr lang="x-none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conceitos de emo</a:t>
            </a:r>
            <a:r>
              <a:rPr lang="pt-PT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 sentimentos </a:t>
            </a:r>
            <a:r>
              <a:rPr lang="pt-PT" sz="28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á</a:t>
            </a: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</a:t>
            </a:r>
            <a:r>
              <a:rPr lang="x-none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quest</a:t>
            </a:r>
            <a:r>
              <a:rPr lang="pt-PT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sz="28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das  </a:t>
            </a:r>
            <a:r>
              <a:rPr lang="x-none" sz="28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org.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800" b="1" dirty="0" err="1">
                <a:latin typeface="Garamond" panose="02020404030301010803" pitchFamily="18" charset="0"/>
              </a:rPr>
              <a:t>Seleção</a:t>
            </a:r>
            <a:r>
              <a:rPr lang="pt-PT" sz="2800" dirty="0">
                <a:latin typeface="Garamond" panose="02020404030301010803" pitchFamily="18" charset="0"/>
              </a:rPr>
              <a:t>: A IE deveria ser considerada na contratação de </a:t>
            </a:r>
            <a:r>
              <a:rPr lang="pt-PT" sz="2800" dirty="0" smtClean="0">
                <a:latin typeface="Garamond" panose="02020404030301010803" pitchFamily="18" charset="0"/>
              </a:rPr>
              <a:t>funcionários</a:t>
            </a:r>
            <a:r>
              <a:rPr lang="x-none" sz="2800" dirty="0" smtClean="0">
                <a:latin typeface="Garamond" panose="02020404030301010803" pitchFamily="18" charset="0"/>
              </a:rPr>
              <a:t>;</a:t>
            </a:r>
            <a:endParaRPr lang="pt-PT" sz="28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28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800" b="1" dirty="0">
                <a:latin typeface="Garamond" panose="02020404030301010803" pitchFamily="18" charset="0"/>
              </a:rPr>
              <a:t>Tomada de Decisão</a:t>
            </a:r>
            <a:r>
              <a:rPr lang="pt-PT" sz="2800" dirty="0">
                <a:latin typeface="Garamond" panose="02020404030301010803" pitchFamily="18" charset="0"/>
              </a:rPr>
              <a:t>: Apesar de ser presada a racionalidade, as emoções e sentimentos podem influenciar de maneira </a:t>
            </a:r>
            <a:r>
              <a:rPr lang="pt-PT" sz="2800" dirty="0" smtClean="0">
                <a:latin typeface="Garamond" panose="02020404030301010803" pitchFamily="18" charset="0"/>
              </a:rPr>
              <a:t>positiva</a:t>
            </a:r>
            <a:r>
              <a:rPr lang="x-none" sz="2800" dirty="0">
                <a:latin typeface="Garamond" panose="02020404030301010803" pitchFamily="18" charset="0"/>
              </a:rPr>
              <a:t>;</a:t>
            </a:r>
            <a:endParaRPr lang="x-none" sz="2800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2800" dirty="0" smtClean="0">
              <a:latin typeface="Garamond" panose="02020404030301010803" pitchFamily="18" charset="0"/>
            </a:endParaRPr>
          </a:p>
          <a:p>
            <a:pPr marL="0" indent="0">
              <a:buNone/>
              <a:defRPr/>
            </a:pPr>
            <a:r>
              <a:rPr lang="pt-PT" sz="2800" dirty="0" smtClean="0">
                <a:latin typeface="Garamond" panose="02020404030301010803" pitchFamily="18" charset="0"/>
              </a:rPr>
              <a:t>Os </a:t>
            </a:r>
            <a:r>
              <a:rPr lang="pt-PT" sz="2800" dirty="0">
                <a:latin typeface="Garamond" panose="02020404030301010803" pitchFamily="18" charset="0"/>
              </a:rPr>
              <a:t>líderes devem contratar pessoas positivas para compor a </a:t>
            </a:r>
            <a:r>
              <a:rPr lang="pt-PT" sz="2800" dirty="0" smtClean="0">
                <a:latin typeface="Garamond" panose="02020404030301010803" pitchFamily="18" charset="0"/>
              </a:rPr>
              <a:t>equipe</a:t>
            </a:r>
            <a:r>
              <a:rPr lang="x-none" sz="2800" dirty="0" smtClean="0">
                <a:latin typeface="Garamond" panose="02020404030301010803" pitchFamily="18" charset="0"/>
              </a:rPr>
              <a:t>;</a:t>
            </a:r>
            <a:endParaRPr lang="pt-PT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>4.</a:t>
            </a:r>
            <a:r>
              <a:rPr lang="x-none" sz="3200" dirty="0">
                <a:latin typeface="Garamond" panose="02020404030301010803" pitchFamily="18" charset="0"/>
              </a:rPr>
              <a:t>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Aplicar os conceitos de emo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 sentimentos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á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quest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das  org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Aplica</a:t>
            </a:r>
            <a:r>
              <a:rPr lang="pt-PT" sz="2600" dirty="0" err="1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çã</a:t>
            </a:r>
            <a:r>
              <a:rPr lang="x-none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dos conceitos de emo</a:t>
            </a:r>
            <a:r>
              <a:rPr lang="pt-PT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 sentimentos </a:t>
            </a:r>
            <a:r>
              <a:rPr lang="pt-PT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á</a:t>
            </a:r>
            <a:r>
              <a:rPr lang="x-none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 quest</a:t>
            </a:r>
            <a:r>
              <a:rPr lang="pt-PT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õ</a:t>
            </a:r>
            <a:r>
              <a:rPr lang="x-none" sz="26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das  org</a:t>
            </a:r>
            <a:r>
              <a:rPr lang="x-none" sz="2600" dirty="0" smtClean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 (Cont)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2600" b="1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600" b="1" dirty="0" smtClean="0">
                <a:latin typeface="Garamond" panose="02020404030301010803" pitchFamily="18" charset="0"/>
              </a:rPr>
              <a:t>Criatividade</a:t>
            </a:r>
            <a:r>
              <a:rPr lang="pt-PT" sz="2600" dirty="0">
                <a:latin typeface="Garamond" panose="02020404030301010803" pitchFamily="18" charset="0"/>
              </a:rPr>
              <a:t>: Pessoas de bom-humor tendem a ser mais criativas do que as mal-humoradas.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2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600" b="1" dirty="0">
                <a:latin typeface="Garamond" panose="02020404030301010803" pitchFamily="18" charset="0"/>
              </a:rPr>
              <a:t>Motivação</a:t>
            </a:r>
            <a:r>
              <a:rPr lang="pt-PT" sz="2600" dirty="0">
                <a:latin typeface="Garamond" panose="02020404030301010803" pitchFamily="18" charset="0"/>
              </a:rPr>
              <a:t>: Vários estudos destacam  a importância de sentimentos e emoções na motivação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2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600" b="1" dirty="0">
                <a:latin typeface="Garamond" panose="02020404030301010803" pitchFamily="18" charset="0"/>
              </a:rPr>
              <a:t>Liderança</a:t>
            </a:r>
            <a:r>
              <a:rPr lang="pt-PT" sz="2600" dirty="0">
                <a:latin typeface="Garamond" panose="02020404030301010803" pitchFamily="18" charset="0"/>
              </a:rPr>
              <a:t>: Líderes animados podem contagiar seus funcionários.</a:t>
            </a:r>
          </a:p>
          <a:p>
            <a:pPr>
              <a:defRPr/>
            </a:pPr>
            <a:endParaRPr lang="pt-PT" sz="2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600" b="1" dirty="0">
                <a:latin typeface="Garamond" panose="02020404030301010803" pitchFamily="18" charset="0"/>
              </a:rPr>
              <a:t>Negociação</a:t>
            </a:r>
            <a:r>
              <a:rPr lang="pt-PT" sz="2600" dirty="0">
                <a:latin typeface="Garamond" panose="02020404030301010803" pitchFamily="18" charset="0"/>
              </a:rPr>
              <a:t>: A negociação é um processo emocional.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2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2600" b="1" dirty="0">
                <a:latin typeface="Garamond" panose="02020404030301010803" pitchFamily="18" charset="0"/>
              </a:rPr>
              <a:t>Atendimento ao cliente</a:t>
            </a:r>
            <a:r>
              <a:rPr lang="pt-PT" sz="2600" dirty="0">
                <a:latin typeface="Garamond" panose="02020404030301010803" pitchFamily="18" charset="0"/>
              </a:rPr>
              <a:t>: Estudos feitos comprovam que existe uma compatibilidade emocional entre um cliente e um funcionário.</a:t>
            </a:r>
          </a:p>
          <a:p>
            <a:pPr marL="0" indent="0">
              <a:lnSpc>
                <a:spcPct val="150000"/>
              </a:lnSpc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99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Biografia utilizada</a:t>
            </a: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ROBBINS, S.P. </a:t>
            </a:r>
            <a:r>
              <a:rPr lang="x-none" b="1" i="1" dirty="0" smtClean="0">
                <a:latin typeface="Garamond" panose="02020404030301010803" pitchFamily="18" charset="0"/>
              </a:rPr>
              <a:t>Comportamento Organizacional.</a:t>
            </a:r>
            <a:r>
              <a:rPr lang="en-US" b="1" i="1" dirty="0" smtClean="0">
                <a:latin typeface="Garamond" panose="02020404030301010803" pitchFamily="18" charset="0"/>
              </a:rPr>
              <a:t> </a:t>
            </a:r>
            <a:r>
              <a:rPr lang="x-none" b="1" i="1" dirty="0" smtClean="0">
                <a:latin typeface="Garamond" panose="02020404030301010803" pitchFamily="18" charset="0"/>
              </a:rPr>
              <a:t>S</a:t>
            </a:r>
            <a:r>
              <a:rPr lang="pt-PT" b="1" i="1" dirty="0" smtClean="0">
                <a:latin typeface="Garamond" panose="02020404030301010803" pitchFamily="18" charset="0"/>
              </a:rPr>
              <a:t>ã</a:t>
            </a:r>
            <a:r>
              <a:rPr lang="x-none" b="1" i="1" dirty="0" smtClean="0">
                <a:latin typeface="Garamond" panose="02020404030301010803" pitchFamily="18" charset="0"/>
              </a:rPr>
              <a:t>o Paulo: Pearson-Prentice Hall. 2009.</a:t>
            </a: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92072"/>
            <a:ext cx="11067197" cy="5104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x-none" sz="2400" b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x-none" sz="4800" dirty="0" smtClean="0">
                <a:latin typeface="Kristen ITC" panose="03050502040202030202" pitchFamily="66" charset="0"/>
              </a:rPr>
              <a:t>FIM </a:t>
            </a: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pt-PT" sz="2400" b="0" dirty="0">
              <a:latin typeface="Ink Free" panose="03080402000500000000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x-none" dirty="0" smtClean="0"/>
              <a:t>                               </a:t>
            </a:r>
            <a:r>
              <a:rPr lang="en-US" b="1" dirty="0" smtClean="0">
                <a:latin typeface="Garamond" panose="02020404030301010803" pitchFamily="18" charset="0"/>
              </a:rPr>
              <a:t>AULA-</a:t>
            </a:r>
            <a:r>
              <a:rPr lang="x-none" b="1" dirty="0">
                <a:latin typeface="Garamond" panose="02020404030301010803" pitchFamily="18" charset="0"/>
              </a:rPr>
              <a:t> 4</a:t>
            </a:r>
            <a:r>
              <a:rPr lang="en-US" sz="3200" dirty="0" smtClean="0">
                <a:latin typeface="Garamond" panose="02020404030301010803" pitchFamily="18" charset="0"/>
              </a:rPr>
              <a:t>     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914400"/>
            <a:ext cx="11136573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Sum</a:t>
            </a:r>
            <a:r>
              <a:rPr lang="pt-PT" sz="2800" b="1" dirty="0" smtClean="0">
                <a:latin typeface="+mj-lt"/>
                <a:cs typeface="Times New Roman" panose="02020603050405020304" pitchFamily="18" charset="0"/>
              </a:rPr>
              <a:t>á</a:t>
            </a: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rio</a:t>
            </a:r>
            <a:r>
              <a:rPr lang="x-none" sz="4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x-none" sz="4000" dirty="0" smtClean="0">
                <a:latin typeface="Garamond" panose="02020404030301010803" pitchFamily="18" charset="0"/>
              </a:rPr>
              <a:t>Sentimentos </a:t>
            </a:r>
            <a:r>
              <a:rPr lang="x-none" sz="4000" dirty="0">
                <a:latin typeface="Garamond" panose="02020404030301010803" pitchFamily="18" charset="0"/>
              </a:rPr>
              <a:t>e Emoções</a:t>
            </a:r>
            <a:r>
              <a:rPr lang="x-none" sz="40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pt-PT" sz="40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</a:t>
            </a:r>
            <a:r>
              <a:rPr lang="x-none" dirty="0" smtClean="0"/>
              <a:t>s</a:t>
            </a:r>
            <a:r>
              <a:rPr lang="pt-PT" dirty="0" smtClean="0"/>
              <a:t>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 smtClean="0"/>
              <a:t>Mussa</a:t>
            </a:r>
            <a:r>
              <a:rPr lang="x-none" dirty="0" smtClean="0"/>
              <a:t> (MSC) e Diogo Mutemba</a:t>
            </a:r>
            <a:r>
              <a:rPr lang="pt-PT" dirty="0" smtClean="0"/>
              <a:t> (</a:t>
            </a:r>
            <a:r>
              <a:rPr lang="x-none" dirty="0" smtClean="0"/>
              <a:t>MBA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2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Aula </a:t>
            </a:r>
            <a:r>
              <a:rPr lang="x-none" sz="3100" b="1" spc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4: </a:t>
            </a:r>
            <a:r>
              <a:rPr lang="x-none" sz="3200" dirty="0">
                <a:solidFill>
                  <a:schemeClr val="tx1"/>
                </a:solidFill>
              </a:rPr>
              <a:t>Sentimentos e Emoções</a:t>
            </a: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3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Objectivo </a:t>
            </a:r>
            <a:r>
              <a:rPr lang="x-none" sz="3600" b="1" dirty="0">
                <a:solidFill>
                  <a:srgbClr val="00B050"/>
                </a:solidFill>
                <a:latin typeface="Garamond" panose="02020404030301010803" pitchFamily="18" charset="0"/>
              </a:rPr>
              <a:t>da aula</a:t>
            </a:r>
            <a:r>
              <a:rPr lang="x-none" sz="3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Definir o coneito de Emo</a:t>
            </a:r>
            <a:r>
              <a:rPr lang="pt-PT" sz="3200" dirty="0" err="1" smtClean="0"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es e Sentimentos;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Identificar as fontes das emo</a:t>
            </a:r>
            <a:r>
              <a:rPr lang="pt-PT" sz="3200" dirty="0" err="1" smtClean="0"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es;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Discutir o conceito de Esfor</a:t>
            </a:r>
            <a:r>
              <a:rPr lang="pt-PT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ç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o Emocional;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Descrever  a Teoria dos Eventos e a sua aplica</a:t>
            </a:r>
            <a:r>
              <a:rPr lang="pt-PT" sz="3200" dirty="0" err="1" smtClean="0">
                <a:latin typeface="Garamond" panose="02020404030301010803" pitchFamily="18" charset="0"/>
                <a:cs typeface="Calibri" panose="020F0502020204030204" pitchFamily="34" charset="0"/>
              </a:rPr>
              <a:t>çã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Aplicar os conceitos de emo</a:t>
            </a:r>
            <a:r>
              <a:rPr lang="pt-PT" sz="3200" dirty="0" err="1" smtClean="0"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es e sentimentos </a:t>
            </a:r>
            <a:r>
              <a:rPr lang="pt-PT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á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 quest</a:t>
            </a:r>
            <a:r>
              <a:rPr lang="pt-PT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x-non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das </a:t>
            </a:r>
            <a:r>
              <a:rPr lang="x-none" sz="3200" dirty="0" smtClean="0">
                <a:latin typeface="Garamond" panose="02020404030301010803" pitchFamily="18" charset="0"/>
                <a:cs typeface="Calibri" panose="020F0502020204030204" pitchFamily="34" charset="0"/>
              </a:rPr>
              <a:t> org. 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  <a:defRPr/>
            </a:pPr>
            <a:endParaRPr lang="x-none" sz="28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28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>
                <a:solidFill>
                  <a:schemeClr val="tx1"/>
                </a:solidFill>
              </a:rPr>
              <a:t>1. </a:t>
            </a: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Definir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o coneito de Emo</a:t>
            </a:r>
            <a:r>
              <a:rPr lang="pt-PT" sz="3600" dirty="0" err="1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 Sentimentos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600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Contextualiza</a:t>
            </a:r>
            <a:r>
              <a:rPr lang="pt-PT" altLang="pt-PT" sz="32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çã</a:t>
            </a:r>
            <a:r>
              <a:rPr lang="x-none" altLang="pt-PT" sz="32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</a:t>
            </a:r>
          </a:p>
          <a:p>
            <a:r>
              <a:rPr lang="pt-PT" sz="2800" dirty="0" smtClean="0">
                <a:latin typeface="Garamond" panose="02020404030301010803" pitchFamily="18" charset="0"/>
              </a:rPr>
              <a:t>Quase </a:t>
            </a:r>
            <a:r>
              <a:rPr lang="pt-PT" sz="2800" dirty="0">
                <a:latin typeface="Garamond" panose="02020404030301010803" pitchFamily="18" charset="0"/>
              </a:rPr>
              <a:t>todas as nossas </a:t>
            </a:r>
            <a:r>
              <a:rPr lang="pt-PT" sz="2800" dirty="0" smtClean="0">
                <a:latin typeface="Garamond" panose="02020404030301010803" pitchFamily="18" charset="0"/>
              </a:rPr>
              <a:t>a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ções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estão relacionadas a </a:t>
            </a:r>
            <a:r>
              <a:rPr lang="pt-PT" sz="2800" b="1" dirty="0">
                <a:latin typeface="Garamond" panose="02020404030301010803" pitchFamily="18" charset="0"/>
              </a:rPr>
              <a:t>diferentes emoções e sentimentos</a:t>
            </a:r>
            <a:r>
              <a:rPr lang="pt-PT" sz="2800" dirty="0">
                <a:latin typeface="Garamond" panose="02020404030301010803" pitchFamily="18" charset="0"/>
              </a:rPr>
              <a:t>, seja na vida pessoal ou profissional.</a:t>
            </a:r>
          </a:p>
          <a:p>
            <a:r>
              <a:rPr lang="pt-PT" sz="2800" dirty="0">
                <a:latin typeface="Garamond" panose="02020404030301010803" pitchFamily="18" charset="0"/>
              </a:rPr>
              <a:t>Somos criaturas emocionais e, por isso, experimentamos diversos sentimentos ao longo do dia, que podem desencadear </a:t>
            </a:r>
            <a:r>
              <a:rPr lang="pt-PT" sz="2800" dirty="0" err="1" smtClean="0">
                <a:latin typeface="Garamond" panose="02020404030301010803" pitchFamily="18" charset="0"/>
              </a:rPr>
              <a:t>rea</a:t>
            </a:r>
            <a:r>
              <a:rPr lang="x-none" sz="2800" dirty="0" smtClean="0">
                <a:latin typeface="Garamond" panose="02020404030301010803" pitchFamily="18" charset="0"/>
              </a:rPr>
              <a:t>c</a:t>
            </a:r>
            <a:r>
              <a:rPr lang="pt-PT" sz="2800" dirty="0" err="1" smtClean="0">
                <a:latin typeface="Garamond" panose="02020404030301010803" pitchFamily="18" charset="0"/>
              </a:rPr>
              <a:t>ções</a:t>
            </a:r>
            <a:r>
              <a:rPr lang="pt-PT" sz="2800" dirty="0" smtClean="0">
                <a:latin typeface="Garamond" panose="02020404030301010803" pitchFamily="18" charset="0"/>
              </a:rPr>
              <a:t> </a:t>
            </a:r>
            <a:r>
              <a:rPr lang="pt-PT" sz="2800" dirty="0">
                <a:latin typeface="Garamond" panose="02020404030301010803" pitchFamily="18" charset="0"/>
              </a:rPr>
              <a:t>e </a:t>
            </a:r>
            <a:r>
              <a:rPr lang="pt-PT" sz="2800" b="1" dirty="0">
                <a:latin typeface="Garamond" panose="02020404030301010803" pitchFamily="18" charset="0"/>
              </a:rPr>
              <a:t>influenciar decisões</a:t>
            </a:r>
            <a:r>
              <a:rPr lang="pt-PT" sz="2800" dirty="0">
                <a:latin typeface="Garamond" panose="02020404030301010803" pitchFamily="18" charset="0"/>
              </a:rPr>
              <a:t>.</a:t>
            </a:r>
          </a:p>
          <a:p>
            <a:r>
              <a:rPr lang="pt-PT" sz="2800" dirty="0">
                <a:latin typeface="Garamond" panose="02020404030301010803" pitchFamily="18" charset="0"/>
              </a:rPr>
              <a:t>Não saber lidar com emoções e sentimentos pode ser prejudicial em todos os aspectos da vida, incluindo </a:t>
            </a:r>
            <a:r>
              <a:rPr lang="x-none" sz="2800" dirty="0" smtClean="0">
                <a:latin typeface="Garamond" panose="02020404030301010803" pitchFamily="18" charset="0"/>
              </a:rPr>
              <a:t>a profissional.</a:t>
            </a:r>
            <a:endParaRPr lang="pt-PT" sz="2800" dirty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b="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3540"/>
            <a:ext cx="3860800" cy="329184"/>
          </a:xfrm>
        </p:spPr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</a:rPr>
              <a:t>1</a:t>
            </a:r>
            <a:r>
              <a:rPr lang="x-none" sz="3200" dirty="0">
                <a:solidFill>
                  <a:schemeClr val="tx1"/>
                </a:solidFill>
              </a:rPr>
              <a:t>.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Definir o coneito de Emo</a:t>
            </a:r>
            <a:r>
              <a:rPr lang="pt-PT" sz="3600" dirty="0" err="1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e Sentimentos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3000" dirty="0">
                <a:latin typeface="Garamond" panose="02020404030301010803" pitchFamily="18" charset="0"/>
              </a:rPr>
              <a:t>Apesar de serem usadas como </a:t>
            </a:r>
            <a:r>
              <a:rPr lang="pt-PT" sz="3000" dirty="0" smtClean="0">
                <a:latin typeface="Garamond" panose="02020404030301010803" pitchFamily="18" charset="0"/>
              </a:rPr>
              <a:t>sinónimos, </a:t>
            </a:r>
            <a:r>
              <a:rPr lang="pt-PT" sz="3000" dirty="0">
                <a:latin typeface="Garamond" panose="02020404030301010803" pitchFamily="18" charset="0"/>
              </a:rPr>
              <a:t>as palavras emoção e sentimento têm significados distintos. </a:t>
            </a:r>
            <a:endParaRPr lang="x-none" sz="30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3000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x-none" altLang="pt-PT" sz="3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Conceitos: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800" b="1" dirty="0" smtClean="0"/>
              <a:t>Afecto</a:t>
            </a:r>
            <a:r>
              <a:rPr lang="pt-PT" altLang="pt-PT" sz="2800" dirty="0" smtClean="0"/>
              <a:t> </a:t>
            </a:r>
            <a:r>
              <a:rPr lang="pt-PT" altLang="pt-PT" sz="2800" dirty="0"/>
              <a:t>- é o termo genérico que abrange grande número de sensações experimentadas </a:t>
            </a:r>
            <a:r>
              <a:rPr lang="pt-PT" altLang="pt-PT" sz="2800" dirty="0" err="1"/>
              <a:t>pelas</a:t>
            </a:r>
            <a:r>
              <a:rPr lang="pt-PT" altLang="pt-PT" sz="2800" dirty="0"/>
              <a:t> pessoas.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2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800" b="1" dirty="0"/>
              <a:t>Emoções </a:t>
            </a:r>
            <a:r>
              <a:rPr lang="pt-PT" altLang="pt-PT" sz="2800" dirty="0"/>
              <a:t>- são expressões afectivas intensas dirigidas a alguém ou a alguma coisa.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2800" dirty="0"/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800" b="1" dirty="0"/>
              <a:t>Sentimentos</a:t>
            </a:r>
            <a:r>
              <a:rPr lang="pt-PT" altLang="pt-PT" sz="2800" dirty="0"/>
              <a:t> - são estados afectivos menos intensos e mais duradouros do que as emoções e que geralmente não requerem um estímulo contextual para se manifestarem.</a:t>
            </a:r>
          </a:p>
          <a:p>
            <a:pPr marL="0" indent="0">
              <a:buNone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200" b="1" dirty="0"/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</a:t>
            </a:r>
            <a:r>
              <a:rPr lang="x-none" dirty="0" smtClean="0"/>
              <a:t>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0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as fontes das emo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2103"/>
            <a:ext cx="11395260" cy="525266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</a:rPr>
              <a:t>2. </a:t>
            </a:r>
            <a: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as fontes das emo</a:t>
            </a:r>
            <a:r>
              <a:rPr lang="pt-PT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b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2600" dirty="0">
                <a:latin typeface="Garamond" panose="02020404030301010803" pitchFamily="18" charset="0"/>
              </a:rPr>
              <a:t/>
            </a:r>
            <a:br>
              <a:rPr lang="pt-PT" sz="2600" dirty="0">
                <a:latin typeface="Garamond" panose="02020404030301010803" pitchFamily="18" charset="0"/>
              </a:rPr>
            </a:br>
            <a:endParaRPr lang="pt-PT" altLang="pt-PT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800" b="0" dirty="0">
              <a:solidFill>
                <a:srgbClr val="00B050"/>
              </a:solidFill>
            </a:endParaRPr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6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26" y="1887794"/>
            <a:ext cx="6857999" cy="419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as fontes das emo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2103"/>
            <a:ext cx="11395260" cy="525266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</a:rPr>
              <a:t>2. </a:t>
            </a:r>
            <a: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as fontes das emo</a:t>
            </a:r>
            <a:r>
              <a:rPr lang="pt-PT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br>
              <a:rPr lang="x-none" sz="3500" dirty="0">
                <a:solidFill>
                  <a:srgbClr val="00B050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2600" dirty="0">
                <a:latin typeface="Garamond" panose="02020404030301010803" pitchFamily="18" charset="0"/>
              </a:rPr>
              <a:t/>
            </a:r>
            <a:br>
              <a:rPr lang="pt-PT" sz="2600" dirty="0">
                <a:latin typeface="Garamond" panose="02020404030301010803" pitchFamily="18" charset="0"/>
              </a:rPr>
            </a:br>
            <a:r>
              <a:rPr lang="pt-PT" altLang="pt-PT" sz="2600" b="1" dirty="0" smtClean="0">
                <a:latin typeface="Garamond" panose="02020404030301010803" pitchFamily="18" charset="0"/>
              </a:rPr>
              <a:t>Sentimentos </a:t>
            </a:r>
            <a:r>
              <a:rPr lang="pt-PT" altLang="pt-PT" sz="2600" b="1" dirty="0">
                <a:latin typeface="Garamond" panose="02020404030301010803" pitchFamily="18" charset="0"/>
              </a:rPr>
              <a:t>básicos: Afectividade positiva e negativa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600" b="1" dirty="0">
                <a:latin typeface="Garamond" panose="02020404030301010803" pitchFamily="18" charset="0"/>
              </a:rPr>
              <a:t>A </a:t>
            </a:r>
            <a:r>
              <a:rPr lang="pt-PT" altLang="pt-PT" sz="2600" b="1" dirty="0" err="1" smtClean="0">
                <a:latin typeface="Garamond" panose="02020404030301010803" pitchFamily="18" charset="0"/>
              </a:rPr>
              <a:t>afe</a:t>
            </a:r>
            <a:r>
              <a:rPr lang="x-none" altLang="pt-PT" sz="2600" b="1" dirty="0" smtClean="0">
                <a:latin typeface="Garamond" panose="02020404030301010803" pitchFamily="18" charset="0"/>
              </a:rPr>
              <a:t>c</a:t>
            </a:r>
            <a:r>
              <a:rPr lang="pt-PT" altLang="pt-PT" sz="2600" b="1" dirty="0" err="1" smtClean="0">
                <a:latin typeface="Garamond" panose="02020404030301010803" pitchFamily="18" charset="0"/>
              </a:rPr>
              <a:t>tividade</a:t>
            </a:r>
            <a:r>
              <a:rPr lang="pt-PT" altLang="pt-PT" sz="2600" b="1" dirty="0" smtClean="0">
                <a:latin typeface="Garamond" panose="02020404030301010803" pitchFamily="18" charset="0"/>
              </a:rPr>
              <a:t> </a:t>
            </a:r>
            <a:r>
              <a:rPr lang="pt-PT" altLang="pt-PT" sz="2600" b="1" dirty="0">
                <a:latin typeface="Garamond" panose="02020404030301010803" pitchFamily="18" charset="0"/>
              </a:rPr>
              <a:t>positiva </a:t>
            </a:r>
            <a:r>
              <a:rPr lang="pt-PT" altLang="pt-PT" sz="2600" dirty="0">
                <a:latin typeface="Garamond" panose="02020404030301010803" pitchFamily="18" charset="0"/>
              </a:rPr>
              <a:t>- é uma dimensão dos sentimentos que consiste em emoções positivas específicas, tais como: entusiasmo, </a:t>
            </a:r>
            <a:r>
              <a:rPr lang="pt-PT" altLang="pt-PT" sz="2600" dirty="0" smtClean="0">
                <a:latin typeface="Garamond" panose="02020404030301010803" pitchFamily="18" charset="0"/>
              </a:rPr>
              <a:t>autoconfiança</a:t>
            </a:r>
            <a:r>
              <a:rPr lang="x-none" altLang="pt-PT" sz="2600" dirty="0" smtClean="0">
                <a:latin typeface="Garamond" panose="02020404030301010803" pitchFamily="18" charset="0"/>
              </a:rPr>
              <a:t>,</a:t>
            </a:r>
            <a:r>
              <a:rPr lang="pt-PT" altLang="pt-PT" sz="2600" dirty="0" smtClean="0">
                <a:latin typeface="Garamond" panose="02020404030301010803" pitchFamily="18" charset="0"/>
              </a:rPr>
              <a:t> alegria</a:t>
            </a:r>
            <a:r>
              <a:rPr lang="x-none" altLang="pt-PT" sz="2600" dirty="0" smtClean="0">
                <a:latin typeface="Garamond" panose="02020404030301010803" pitchFamily="18" charset="0"/>
              </a:rPr>
              <a:t>, felicidades, etc.</a:t>
            </a:r>
            <a:endParaRPr lang="pt-PT" altLang="pt-PT" sz="26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26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600" b="1" dirty="0">
                <a:latin typeface="Garamond" panose="02020404030301010803" pitchFamily="18" charset="0"/>
              </a:rPr>
              <a:t>A afectividade negativa </a:t>
            </a:r>
            <a:r>
              <a:rPr lang="pt-PT" altLang="pt-PT" sz="2600" dirty="0">
                <a:latin typeface="Garamond" panose="02020404030301010803" pitchFamily="18" charset="0"/>
              </a:rPr>
              <a:t>-  é a dimensão dos sentimentos que inclui estados afectivos negativos como nervosismo, </a:t>
            </a:r>
            <a:r>
              <a:rPr lang="pt-PT" altLang="pt-PT" sz="2600" dirty="0" smtClean="0">
                <a:latin typeface="Garamond" panose="02020404030301010803" pitchFamily="18" charset="0"/>
              </a:rPr>
              <a:t>estresse</a:t>
            </a:r>
            <a:r>
              <a:rPr lang="x-none" altLang="pt-PT" sz="2600" dirty="0" smtClean="0">
                <a:latin typeface="Garamond" panose="02020404030301010803" pitchFamily="18" charset="0"/>
              </a:rPr>
              <a:t>,</a:t>
            </a:r>
            <a:r>
              <a:rPr lang="pt-PT" altLang="pt-PT" sz="2600" dirty="0" smtClean="0">
                <a:latin typeface="Garamond" panose="02020404030301010803" pitchFamily="18" charset="0"/>
              </a:rPr>
              <a:t> ansiedade</a:t>
            </a:r>
            <a:r>
              <a:rPr lang="x-none" altLang="pt-PT" sz="2600" dirty="0" smtClean="0">
                <a:latin typeface="Garamond" panose="02020404030301010803" pitchFamily="18" charset="0"/>
              </a:rPr>
              <a:t>, </a:t>
            </a:r>
            <a:r>
              <a:rPr lang="pt-PT" altLang="pt-PT" sz="2600" dirty="0" smtClean="0">
                <a:latin typeface="Garamond" panose="02020404030301010803" pitchFamily="18" charset="0"/>
                <a:cs typeface="Calibri" panose="020F0502020204030204" pitchFamily="34" charset="0"/>
              </a:rPr>
              <a:t>ó</a:t>
            </a:r>
            <a:r>
              <a:rPr lang="x-none" altLang="pt-PT" sz="2600" dirty="0" smtClean="0">
                <a:latin typeface="Garamond" panose="02020404030301010803" pitchFamily="18" charset="0"/>
                <a:cs typeface="Calibri" panose="020F0502020204030204" pitchFamily="34" charset="0"/>
              </a:rPr>
              <a:t>dio, inveja, etc.</a:t>
            </a:r>
            <a:endParaRPr lang="pt-PT" altLang="pt-PT" sz="26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sz="26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600" b="1" dirty="0">
                <a:latin typeface="Garamond" panose="02020404030301010803" pitchFamily="18" charset="0"/>
              </a:rPr>
              <a:t>As funções das Emoções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600" b="1" dirty="0">
                <a:latin typeface="Garamond" panose="02020404030301010803" pitchFamily="18" charset="0"/>
              </a:rPr>
              <a:t>As emoções são racionais?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600" dirty="0">
                <a:latin typeface="Garamond" panose="02020404030301010803" pitchFamily="18" charset="0"/>
              </a:rPr>
              <a:t>As emoções proporcionam informações para a racionalidade.</a:t>
            </a:r>
          </a:p>
          <a:p>
            <a:pPr marL="0" indent="0">
              <a:buNone/>
            </a:pPr>
            <a:endParaRPr lang="en-US" sz="2800" b="0" dirty="0">
              <a:solidFill>
                <a:srgbClr val="00B050"/>
              </a:solidFill>
            </a:endParaRPr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766915"/>
            <a:ext cx="10893426" cy="1736734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as fontes das emo</a:t>
            </a: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</a:t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0" y="969818"/>
            <a:ext cx="11000509" cy="505474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PT" altLang="pt-PT" b="1" dirty="0">
                <a:solidFill>
                  <a:srgbClr val="00B050"/>
                </a:solidFill>
              </a:rPr>
              <a:t>Fontes das emoções e estados de ânimo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x-none" altLang="pt-PT" b="1" dirty="0" smtClean="0">
                <a:latin typeface="Garamond" panose="02020404030301010803" pitchFamily="18" charset="0"/>
              </a:rPr>
              <a:t>1</a:t>
            </a:r>
            <a:r>
              <a:rPr lang="x-none" altLang="pt-PT" sz="2800" b="1" dirty="0" smtClean="0">
                <a:latin typeface="Garamond" panose="02020404030301010803" pitchFamily="18" charset="0"/>
              </a:rPr>
              <a:t>. </a:t>
            </a:r>
            <a:r>
              <a:rPr lang="pt-PT" altLang="pt-PT" sz="2800" b="1" dirty="0" smtClean="0">
                <a:latin typeface="Garamond" panose="02020404030301010803" pitchFamily="18" charset="0"/>
              </a:rPr>
              <a:t>Personalidade</a:t>
            </a:r>
            <a:endParaRPr lang="pt-PT" altLang="pt-PT" sz="2800" b="1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De acordo com a personalidade do indivíduo, ele pode experimentar com mais ou menos intensidade alguns sentimentos e emoções.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sz="28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 </a:t>
            </a:r>
            <a:r>
              <a:rPr lang="x-none" altLang="pt-PT" sz="2800" b="1" dirty="0">
                <a:latin typeface="Garamond" panose="02020404030301010803" pitchFamily="18" charset="0"/>
              </a:rPr>
              <a:t>2</a:t>
            </a:r>
            <a:r>
              <a:rPr lang="x-none" altLang="pt-PT" sz="2800" b="1" dirty="0" smtClean="0">
                <a:latin typeface="Garamond" panose="02020404030301010803" pitchFamily="18" charset="0"/>
              </a:rPr>
              <a:t>. </a:t>
            </a:r>
            <a:r>
              <a:rPr lang="pt-PT" altLang="pt-PT" sz="2800" b="1" dirty="0" smtClean="0">
                <a:latin typeface="Garamond" panose="02020404030301010803" pitchFamily="18" charset="0"/>
              </a:rPr>
              <a:t>Dia </a:t>
            </a:r>
            <a:r>
              <a:rPr lang="pt-PT" altLang="pt-PT" sz="2800" b="1" dirty="0">
                <a:latin typeface="Garamond" panose="02020404030301010803" pitchFamily="18" charset="0"/>
              </a:rPr>
              <a:t>da semana ou hora do dia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Os primeiros dias de semana têm mais afectividade negativa e os fim de semana a afectividade positiva.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sz="2800" dirty="0">
                <a:latin typeface="Garamond" panose="02020404030301010803" pitchFamily="18" charset="0"/>
              </a:rPr>
              <a:t>As primeiras horas do dia afectividade negativa, ao meio dia afectividade positiva e volta a descer para negativa.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b="1" dirty="0" smtClean="0">
              <a:latin typeface="Garamond" panose="02020404030301010803" pitchFamily="18" charset="0"/>
            </a:endParaRPr>
          </a:p>
          <a:p>
            <a:pPr marL="0" indent="0">
              <a:buNone/>
              <a:defRPr/>
            </a:pPr>
            <a:endParaRPr lang="pt-PT" sz="28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3200" dirty="0"/>
          </a:p>
          <a:p>
            <a:pPr marL="0" indent="0">
              <a:buNone/>
            </a:pPr>
            <a:endParaRPr lang="pt-PT" sz="3200" b="1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8</a:t>
            </a:fld>
            <a:endParaRPr lang="pt-PT"/>
          </a:p>
        </p:txBody>
      </p:sp>
      <p:sp>
        <p:nvSpPr>
          <p:cNvPr id="4" name="AutoShape 2" descr="O que é Dissonância Cognitiva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6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2735"/>
            <a:ext cx="10972800" cy="96789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 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>2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Identificar as fontes das emo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çõ</a:t>
            </a: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es </a:t>
            </a: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9"/>
            <a:ext cx="10515600" cy="5432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altLang="pt-PT" sz="2000" b="1" dirty="0">
                <a:solidFill>
                  <a:srgbClr val="00B050"/>
                </a:solidFill>
              </a:rPr>
              <a:t>Fontes das emoções e estados de </a:t>
            </a:r>
            <a:r>
              <a:rPr lang="pt-PT" altLang="pt-PT" sz="2000" b="1" dirty="0" smtClean="0">
                <a:solidFill>
                  <a:srgbClr val="00B050"/>
                </a:solidFill>
              </a:rPr>
              <a:t>ânimo</a:t>
            </a:r>
            <a:r>
              <a:rPr lang="x-none" altLang="pt-PT" sz="2000" b="1" dirty="0" smtClean="0">
                <a:solidFill>
                  <a:srgbClr val="00B050"/>
                </a:solidFill>
              </a:rPr>
              <a:t> (Cont.)</a:t>
            </a:r>
            <a:endParaRPr lang="pt-PT" altLang="pt-PT" sz="2000" b="1" dirty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x-none" altLang="pt-PT" b="1" dirty="0" smtClean="0">
                <a:latin typeface="Garamond" panose="02020404030301010803" pitchFamily="18" charset="0"/>
              </a:rPr>
              <a:t>3. </a:t>
            </a:r>
            <a:r>
              <a:rPr lang="pt-PT" altLang="pt-PT" b="1" dirty="0" smtClean="0">
                <a:latin typeface="Garamond" panose="02020404030301010803" pitchFamily="18" charset="0"/>
              </a:rPr>
              <a:t>Clima</a:t>
            </a:r>
            <a:endParaRPr lang="pt-PT" altLang="pt-PT" b="1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t-PT" altLang="pt-PT" dirty="0">
                <a:latin typeface="Garamond" panose="02020404030301010803" pitchFamily="18" charset="0"/>
              </a:rPr>
              <a:t>Não tem impacto na efectividade, embora muitos acreditam que tem.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pt-PT" altLang="pt-PT" b="1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b="1" dirty="0">
                <a:latin typeface="Garamond" panose="02020404030301010803" pitchFamily="18" charset="0"/>
              </a:rPr>
              <a:t>A correlação ilusória - </a:t>
            </a:r>
            <a:r>
              <a:rPr lang="pt-PT" altLang="pt-PT" dirty="0">
                <a:latin typeface="Garamond" panose="02020404030301010803" pitchFamily="18" charset="0"/>
              </a:rPr>
              <a:t>é a tendência que os indivíduos têm de associarem dois eventos quando, na verdade, não há relações entre eles, como por exemplo, experimentar certas emoções de acordo com o clima ambiente.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dirty="0" smtClean="0">
                <a:latin typeface="Garamond" panose="02020404030301010803" pitchFamily="18" charset="0"/>
              </a:rPr>
              <a:t>Pesquisas </a:t>
            </a:r>
            <a:r>
              <a:rPr lang="pt-PT" altLang="pt-PT" dirty="0">
                <a:latin typeface="Garamond" panose="02020404030301010803" pitchFamily="18" charset="0"/>
              </a:rPr>
              <a:t>feitas mostram que apesar de várias pessoas afirmarem que se sentem melhor em um dia de clima agradável e se sentem não tão agradáveis em um dia de clima chuvoso e escuro, que o clima não tem muita influência em nossos sentimentos.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x-none" altLang="pt-PT" b="1" dirty="0" smtClean="0">
                <a:latin typeface="Garamond" panose="02020404030301010803" pitchFamily="18" charset="0"/>
              </a:rPr>
              <a:t>4. </a:t>
            </a:r>
            <a:r>
              <a:rPr lang="pt-PT" altLang="pt-PT" b="1" dirty="0" smtClean="0">
                <a:latin typeface="Garamond" panose="02020404030301010803" pitchFamily="18" charset="0"/>
              </a:rPr>
              <a:t>Estresse</a:t>
            </a:r>
            <a:endParaRPr lang="pt-PT" altLang="pt-PT" b="1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PT" altLang="pt-PT" dirty="0">
                <a:latin typeface="Garamond" panose="02020404030301010803" pitchFamily="18" charset="0"/>
              </a:rPr>
              <a:t>Alta carga de estresse pode piorar nossos ânimos.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altLang="pt-PT" sz="2000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pt-PT" sz="28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59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4843</TotalTime>
  <Words>1171</Words>
  <Application>Microsoft Office PowerPoint</Application>
  <PresentationFormat>Widescreen</PresentationFormat>
  <Paragraphs>194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Garamond</vt:lpstr>
      <vt:lpstr>Ink Free</vt:lpstr>
      <vt:lpstr>Kristen ITC</vt:lpstr>
      <vt:lpstr>Times New Roman</vt:lpstr>
      <vt:lpstr>Wingdings</vt:lpstr>
      <vt:lpstr>Clarity</vt:lpstr>
      <vt:lpstr> INSTITUTO SUPERIOR DE TRANSPORTES E COMUNICAÇÕES</vt:lpstr>
      <vt:lpstr>                                AULA- 4     </vt:lpstr>
      <vt:lpstr>Aula 4: Sentimentos e Emoções</vt:lpstr>
      <vt:lpstr>   1. Definir o coneito de Emoções e Sentimentos  </vt:lpstr>
      <vt:lpstr>     1. Definir o coneito de Emoções e Sentimentos     </vt:lpstr>
      <vt:lpstr>      2. Identificar as fontes das emoções      </vt:lpstr>
      <vt:lpstr>      2. Identificar as fontes das emoções      </vt:lpstr>
      <vt:lpstr>        2. Identificar as fontes das emoções   .    </vt:lpstr>
      <vt:lpstr>       2. Identificar as fontes das emoções     </vt:lpstr>
      <vt:lpstr> 2. Identificar as fontes das emoções </vt:lpstr>
      <vt:lpstr> 3. Discutir o conceito de esforço emocional </vt:lpstr>
      <vt:lpstr> 3. Discutir o conceito de esforço emocional</vt:lpstr>
      <vt:lpstr> 3. Discutir o conceito de Esforço Emocional</vt:lpstr>
      <vt:lpstr> 4. Aplicar os conceitos de emoções e sentimentos á questões das  org </vt:lpstr>
      <vt:lpstr>4. Aplicar os conceitos de emoções e sentimentos á questões das  org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Muveca</dc:creator>
  <cp:lastModifiedBy>JUMA</cp:lastModifiedBy>
  <cp:revision>358</cp:revision>
  <dcterms:created xsi:type="dcterms:W3CDTF">2023-07-27T09:06:55Z</dcterms:created>
  <dcterms:modified xsi:type="dcterms:W3CDTF">2024-07-29T18:02:46Z</dcterms:modified>
</cp:coreProperties>
</file>