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9"/>
  </p:notesMasterIdLst>
  <p:sldIdLst>
    <p:sldId id="256" r:id="rId2"/>
    <p:sldId id="257" r:id="rId3"/>
    <p:sldId id="434" r:id="rId4"/>
    <p:sldId id="258" r:id="rId5"/>
    <p:sldId id="438" r:id="rId6"/>
    <p:sldId id="275" r:id="rId7"/>
    <p:sldId id="445" r:id="rId8"/>
    <p:sldId id="277" r:id="rId9"/>
    <p:sldId id="280" r:id="rId10"/>
    <p:sldId id="439" r:id="rId11"/>
    <p:sldId id="444" r:id="rId12"/>
    <p:sldId id="443" r:id="rId13"/>
    <p:sldId id="442" r:id="rId14"/>
    <p:sldId id="441" r:id="rId15"/>
    <p:sldId id="440" r:id="rId16"/>
    <p:sldId id="265" r:id="rId17"/>
    <p:sldId id="284" r:id="rId18"/>
  </p:sldIdLst>
  <p:sldSz cx="12192000" cy="6858000"/>
  <p:notesSz cx="6858000" cy="91440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95BA56-94EE-44C2-B04C-DEEAC449986A}" type="datetimeFigureOut">
              <a:rPr lang="pt-PT" smtClean="0"/>
              <a:t>29/07/2024</a:t>
            </a:fld>
            <a:endParaRPr lang="pt-PT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PT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C6C802-67B8-43A7-BDA3-C01C8AD50F9F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3191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371601"/>
            <a:ext cx="104648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505200"/>
            <a:ext cx="85344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PT"/>
              <a:t>30-07-2023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/>
              <a:t>Docente: Juma Mussa (MSC)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AAB89-0D0A-448B-9984-A7B2CA7EDC1A}" type="slidenum">
              <a:rPr lang="pt-PT" smtClean="0"/>
              <a:t>‹#›</a:t>
            </a:fld>
            <a:endParaRPr lang="pt-PT"/>
          </a:p>
        </p:txBody>
      </p:sp>
      <p:cxnSp>
        <p:nvCxnSpPr>
          <p:cNvPr id="8" name="Straight Connector 7"/>
          <p:cNvCxnSpPr/>
          <p:nvPr/>
        </p:nvCxnSpPr>
        <p:spPr>
          <a:xfrm>
            <a:off x="914400" y="3398520"/>
            <a:ext cx="104648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PT"/>
              <a:t>30-07-2023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/>
              <a:t>Docente: Juma Mussa (MSC)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AAB89-0D0A-448B-9984-A7B2CA7EDC1A}" type="slidenum">
              <a:rPr lang="pt-PT" smtClean="0"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609600"/>
            <a:ext cx="2743200" cy="5867400"/>
          </a:xfrm>
        </p:spPr>
        <p:txBody>
          <a:bodyPr vert="eaVert" anchor="b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609600"/>
            <a:ext cx="80264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PT"/>
              <a:t>30-07-2023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/>
              <a:t>Docente: Juma Mussa (MSC)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AAB89-0D0A-448B-9984-A7B2CA7EDC1A}" type="slidenum">
              <a:rPr lang="pt-PT" smtClean="0"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PT"/>
              <a:t>30-07-2023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/>
              <a:t>Docente: Juma Mussa (MSC)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AAB89-0D0A-448B-9984-A7B2CA7EDC1A}" type="slidenum">
              <a:rPr lang="pt-PT" smtClean="0"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2362201"/>
            <a:ext cx="103632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4626865"/>
            <a:ext cx="103632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PT"/>
              <a:t>30-07-2023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/>
              <a:t>Docente: Juma Mussa (MSC)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AAB89-0D0A-448B-9984-A7B2CA7EDC1A}" type="slidenum">
              <a:rPr lang="pt-PT" smtClean="0"/>
              <a:t>‹#›</a:t>
            </a:fld>
            <a:endParaRPr lang="pt-PT"/>
          </a:p>
        </p:txBody>
      </p:sp>
      <p:cxnSp>
        <p:nvCxnSpPr>
          <p:cNvPr id="7" name="Straight Connector 6"/>
          <p:cNvCxnSpPr/>
          <p:nvPr/>
        </p:nvCxnSpPr>
        <p:spPr>
          <a:xfrm>
            <a:off x="975360" y="4599432"/>
            <a:ext cx="104648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73352"/>
            <a:ext cx="53848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73352"/>
            <a:ext cx="53848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PT"/>
              <a:t>30-07-2023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/>
              <a:t>Docente: Juma Mussa (MSC)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AAB89-0D0A-448B-9984-A7B2CA7EDC1A}" type="slidenum">
              <a:rPr lang="pt-PT" smtClean="0"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76400"/>
            <a:ext cx="524256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438400"/>
            <a:ext cx="524256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39840" y="1676400"/>
            <a:ext cx="524256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9840" y="2438400"/>
            <a:ext cx="524256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PT"/>
              <a:t>30-07-2023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/>
              <a:t>Docente: Juma Mussa (MSC)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AAB89-0D0A-448B-9984-A7B2CA7EDC1A}" type="slidenum">
              <a:rPr lang="pt-PT" smtClean="0"/>
              <a:t>‹#›</a:t>
            </a:fld>
            <a:endParaRPr lang="pt-PT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3741949" y="4045691"/>
            <a:ext cx="4709160" cy="1059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PT"/>
              <a:t>30-07-2023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/>
              <a:t>Docente: Juma Mussa (MSC)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AAB89-0D0A-448B-9984-A7B2CA7EDC1A}" type="slidenum">
              <a:rPr lang="pt-PT" smtClean="0"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PT"/>
              <a:t>30-07-2023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/>
              <a:t>Docente: Juma Mussa (MSC)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AAB89-0D0A-448B-9984-A7B2CA7EDC1A}" type="slidenum">
              <a:rPr lang="pt-PT" smtClean="0"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92080"/>
            <a:ext cx="2852928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2400" y="792080"/>
            <a:ext cx="7620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2130553"/>
            <a:ext cx="2852928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PT"/>
              <a:t>30-07-2023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/>
              <a:t>Docente: Juma Mussa (MSC)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AAB89-0D0A-448B-9984-A7B2CA7EDC1A}" type="slidenum">
              <a:rPr lang="pt-PT" smtClean="0"/>
              <a:t>‹#›</a:t>
            </a:fld>
            <a:endParaRPr lang="pt-PT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912152" y="3579942"/>
            <a:ext cx="5577840" cy="2117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92480"/>
            <a:ext cx="2856907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11480" y="838201"/>
            <a:ext cx="787252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133600"/>
            <a:ext cx="2852928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PT"/>
              <a:t>30-07-2023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/>
              <a:t>Docente: Juma Mussa (MSC)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AAB89-0D0A-448B-9984-A7B2CA7EDC1A}" type="slidenum">
              <a:rPr lang="pt-PT" smtClean="0"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12192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533400"/>
            <a:ext cx="109728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109728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12192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18288"/>
            <a:ext cx="3860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r>
              <a:rPr lang="pt-PT"/>
              <a:t>30-07-2023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0" y="18288"/>
            <a:ext cx="54864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r>
              <a:rPr lang="pt-PT"/>
              <a:t>Docente: Juma Mussa (MSC)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160000" y="18288"/>
            <a:ext cx="14224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3DAAAB89-0D0A-448B-9984-A7B2CA7EDC1A}" type="slidenum">
              <a:rPr lang="pt-PT" smtClean="0"/>
              <a:t>‹#›</a:t>
            </a:fld>
            <a:endParaRPr lang="pt-P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66607"/>
            <a:ext cx="9144000" cy="1006688"/>
          </a:xfrm>
        </p:spPr>
        <p:txBody>
          <a:bodyPr>
            <a:normAutofit/>
          </a:bodyPr>
          <a:lstStyle/>
          <a:p>
            <a:r>
              <a:rPr lang="pt-PT" dirty="0"/>
              <a:t> </a:t>
            </a:r>
            <a:r>
              <a:rPr lang="pt-PT" sz="2200" b="1" dirty="0">
                <a:latin typeface="Garamond" panose="02020404030301010803" pitchFamily="18" charset="0"/>
              </a:rPr>
              <a:t>INSTITUTO SUPERIOR DE TRANSPORTES E COMUNICAÇÕES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96035" y="1991467"/>
            <a:ext cx="10918209" cy="4577507"/>
          </a:xfrm>
        </p:spPr>
        <p:txBody>
          <a:bodyPr>
            <a:normAutofit/>
          </a:bodyPr>
          <a:lstStyle/>
          <a:p>
            <a:endParaRPr lang="en-US" dirty="0"/>
          </a:p>
          <a:p>
            <a:pPr algn="ctr"/>
            <a:r>
              <a:rPr lang="en-US" sz="2000" b="1" dirty="0" smtClean="0">
                <a:latin typeface="Garamond" panose="02020404030301010803" pitchFamily="18" charset="0"/>
              </a:rPr>
              <a:t>DEPARTAMENTO  </a:t>
            </a:r>
            <a:r>
              <a:rPr lang="en-US" sz="2000" b="1" dirty="0">
                <a:latin typeface="Garamond" panose="02020404030301010803" pitchFamily="18" charset="0"/>
              </a:rPr>
              <a:t>DE GEST</a:t>
            </a:r>
            <a:r>
              <a:rPr lang="en-US" sz="2000" b="1" dirty="0">
                <a:latin typeface="Garamond" panose="02020404030301010803" pitchFamily="18" charset="0"/>
                <a:cs typeface="Calibri" panose="020F0502020204030204" pitchFamily="34" charset="0"/>
              </a:rPr>
              <a:t>Ã</a:t>
            </a:r>
            <a:r>
              <a:rPr lang="en-US" sz="2000" b="1" dirty="0">
                <a:latin typeface="Garamond" panose="02020404030301010803" pitchFamily="18" charset="0"/>
              </a:rPr>
              <a:t>O, ECONOMIA E FINAN</a:t>
            </a:r>
            <a:r>
              <a:rPr lang="en-US" sz="2000" b="1" dirty="0">
                <a:latin typeface="Garamond" panose="02020404030301010803" pitchFamily="18" charset="0"/>
                <a:cs typeface="Calibri" panose="020F0502020204030204" pitchFamily="34" charset="0"/>
              </a:rPr>
              <a:t>ÇA</a:t>
            </a:r>
            <a:endParaRPr lang="en-US" sz="2000" dirty="0">
              <a:latin typeface="Garamond" panose="02020404030301010803" pitchFamily="18" charset="0"/>
            </a:endParaRPr>
          </a:p>
          <a:p>
            <a:pPr algn="ctr"/>
            <a:r>
              <a:rPr lang="en-US" sz="2000" dirty="0">
                <a:latin typeface="Garamond" panose="02020404030301010803" pitchFamily="18" charset="0"/>
              </a:rPr>
              <a:t> </a:t>
            </a:r>
            <a:r>
              <a:rPr lang="en-US" sz="2000" b="1" dirty="0">
                <a:latin typeface="Garamond" panose="02020404030301010803" pitchFamily="18" charset="0"/>
              </a:rPr>
              <a:t>LICENCIATURA EM GEST</a:t>
            </a:r>
            <a:r>
              <a:rPr lang="en-US" sz="2000" b="1" dirty="0">
                <a:latin typeface="Garamond" panose="02020404030301010803" pitchFamily="18" charset="0"/>
                <a:cs typeface="Calibri" panose="020F0502020204030204" pitchFamily="34" charset="0"/>
              </a:rPr>
              <a:t>Ã</a:t>
            </a:r>
            <a:r>
              <a:rPr lang="en-US" sz="2000" b="1" dirty="0">
                <a:latin typeface="Garamond" panose="02020404030301010803" pitchFamily="18" charset="0"/>
              </a:rPr>
              <a:t>O E FINAN</a:t>
            </a:r>
            <a:r>
              <a:rPr lang="en-US" sz="2000" b="1" dirty="0">
                <a:latin typeface="Garamond" panose="02020404030301010803" pitchFamily="18" charset="0"/>
                <a:cs typeface="Calibri" panose="020F0502020204030204" pitchFamily="34" charset="0"/>
              </a:rPr>
              <a:t>ÇA</a:t>
            </a:r>
            <a:endParaRPr lang="en-US" sz="2000" b="1" dirty="0">
              <a:latin typeface="Garamond" panose="02020404030301010803" pitchFamily="18" charset="0"/>
            </a:endParaRPr>
          </a:p>
          <a:p>
            <a:pPr algn="ctr"/>
            <a:endParaRPr lang="en-US" sz="2000" b="1" dirty="0">
              <a:latin typeface="Garamond" panose="02020404030301010803" pitchFamily="18" charset="0"/>
            </a:endParaRPr>
          </a:p>
          <a:p>
            <a:pPr algn="ctr"/>
            <a:r>
              <a:rPr lang="en-US" sz="2000" b="1" dirty="0">
                <a:latin typeface="Garamond" panose="02020404030301010803" pitchFamily="18" charset="0"/>
              </a:rPr>
              <a:t>COMPORTAMENTO ORGANIZACIONAL (CO)</a:t>
            </a:r>
          </a:p>
          <a:p>
            <a:pPr algn="ctr"/>
            <a:endParaRPr lang="en-US" sz="2000" b="1" dirty="0">
              <a:latin typeface="Garamond" panose="02020404030301010803" pitchFamily="18" charset="0"/>
            </a:endParaRPr>
          </a:p>
          <a:p>
            <a:pPr algn="ctr"/>
            <a:r>
              <a:rPr lang="en-US" sz="2000" b="1" dirty="0" smtClean="0">
                <a:latin typeface="Garamond" panose="02020404030301010803" pitchFamily="18" charset="0"/>
              </a:rPr>
              <a:t>DOCENTE</a:t>
            </a:r>
            <a:r>
              <a:rPr lang="x-none" sz="2000" b="1" dirty="0" smtClean="0">
                <a:latin typeface="Garamond" panose="02020404030301010803" pitchFamily="18" charset="0"/>
              </a:rPr>
              <a:t>S</a:t>
            </a:r>
            <a:r>
              <a:rPr lang="en-US" sz="2000" b="1" dirty="0" smtClean="0">
                <a:latin typeface="Garamond" panose="02020404030301010803" pitchFamily="18" charset="0"/>
              </a:rPr>
              <a:t>: </a:t>
            </a:r>
            <a:r>
              <a:rPr lang="en-US" sz="2000" b="1" dirty="0" err="1">
                <a:latin typeface="Garamond" panose="02020404030301010803" pitchFamily="18" charset="0"/>
              </a:rPr>
              <a:t>Juma</a:t>
            </a:r>
            <a:r>
              <a:rPr lang="en-US" sz="2000" b="1" dirty="0">
                <a:latin typeface="Garamond" panose="02020404030301010803" pitchFamily="18" charset="0"/>
              </a:rPr>
              <a:t> </a:t>
            </a:r>
            <a:r>
              <a:rPr lang="en-US" sz="2000" b="1" dirty="0" err="1" smtClean="0">
                <a:latin typeface="Garamond" panose="02020404030301010803" pitchFamily="18" charset="0"/>
              </a:rPr>
              <a:t>Mussa</a:t>
            </a:r>
            <a:r>
              <a:rPr lang="x-none" sz="2000" b="1" dirty="0" smtClean="0">
                <a:latin typeface="Garamond" panose="02020404030301010803" pitchFamily="18" charset="0"/>
              </a:rPr>
              <a:t> (MSC) e Diogo Mutemba </a:t>
            </a:r>
            <a:r>
              <a:rPr lang="en-US" sz="2000" b="1" dirty="0" smtClean="0">
                <a:latin typeface="Garamond" panose="02020404030301010803" pitchFamily="18" charset="0"/>
              </a:rPr>
              <a:t> </a:t>
            </a:r>
            <a:r>
              <a:rPr lang="en-US" sz="2000" b="1" dirty="0">
                <a:latin typeface="Garamond" panose="02020404030301010803" pitchFamily="18" charset="0"/>
              </a:rPr>
              <a:t>(</a:t>
            </a:r>
            <a:r>
              <a:rPr lang="en-US" sz="2000" b="1" dirty="0" smtClean="0">
                <a:latin typeface="Garamond" panose="02020404030301010803" pitchFamily="18" charset="0"/>
              </a:rPr>
              <a:t>M</a:t>
            </a:r>
            <a:r>
              <a:rPr lang="x-none" sz="2000" b="1" dirty="0" smtClean="0">
                <a:latin typeface="Garamond" panose="02020404030301010803" pitchFamily="18" charset="0"/>
              </a:rPr>
              <a:t>BA</a:t>
            </a:r>
            <a:r>
              <a:rPr lang="en-US" sz="2000" b="1" dirty="0" smtClean="0">
                <a:latin typeface="Garamond" panose="02020404030301010803" pitchFamily="18" charset="0"/>
              </a:rPr>
              <a:t>)</a:t>
            </a:r>
            <a:endParaRPr lang="pt-PT" sz="2000" b="1" dirty="0">
              <a:latin typeface="Garamond" panose="02020404030301010803" pitchFamily="18" charset="0"/>
            </a:endParaRP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3544046" y="828400"/>
            <a:ext cx="3860800" cy="329184"/>
          </a:xfrm>
        </p:spPr>
        <p:txBody>
          <a:bodyPr/>
          <a:lstStyle/>
          <a:p>
            <a:r>
              <a:rPr lang="pt-PT"/>
              <a:t>30-07-2023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073254"/>
            <a:ext cx="4114800" cy="648221"/>
          </a:xfrm>
        </p:spPr>
        <p:txBody>
          <a:bodyPr/>
          <a:lstStyle/>
          <a:p>
            <a:r>
              <a:rPr lang="pt-PT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Docente: </a:t>
            </a:r>
            <a:r>
              <a:rPr lang="pt-PT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Juma</a:t>
            </a:r>
            <a:r>
              <a:rPr lang="pt-PT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PT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Mussa</a:t>
            </a:r>
            <a:r>
              <a:rPr lang="pt-PT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(MSC), 2023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AAB89-0D0A-448B-9984-A7B2CA7EDC1A}" type="slidenum">
              <a:rPr lang="pt-PT" smtClean="0"/>
              <a:t>1</a:t>
            </a:fld>
            <a:endParaRPr lang="pt-PT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82717" y="521197"/>
            <a:ext cx="1131070" cy="9730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4185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x-none" dirty="0" smtClean="0"/>
              <a:t/>
            </a:r>
            <a:br>
              <a:rPr lang="x-none" dirty="0" smtClean="0"/>
            </a:br>
            <a:r>
              <a:rPr lang="x-none" dirty="0">
                <a:solidFill>
                  <a:schemeClr val="tx1"/>
                </a:solidFill>
                <a:latin typeface="Garamond" panose="02020404030301010803" pitchFamily="18" charset="0"/>
              </a:rPr>
              <a:t>2. </a:t>
            </a:r>
            <a:r>
              <a:rPr lang="x-none" dirty="0">
                <a:solidFill>
                  <a:schemeClr val="tx1"/>
                </a:solidFill>
                <a:latin typeface="Garamond" panose="02020404030301010803" pitchFamily="18" charset="0"/>
                <a:cs typeface="Calibri" panose="020F0502020204030204" pitchFamily="34" charset="0"/>
              </a:rPr>
              <a:t>Identificar as fontes das emo</a:t>
            </a:r>
            <a:r>
              <a:rPr lang="pt-PT" dirty="0">
                <a:solidFill>
                  <a:schemeClr val="tx1"/>
                </a:solidFill>
                <a:latin typeface="Garamond" panose="02020404030301010803" pitchFamily="18" charset="0"/>
                <a:cs typeface="Calibri" panose="020F0502020204030204" pitchFamily="34" charset="0"/>
              </a:rPr>
              <a:t>çõ</a:t>
            </a:r>
            <a:r>
              <a:rPr lang="x-none" dirty="0">
                <a:solidFill>
                  <a:schemeClr val="tx1"/>
                </a:solidFill>
                <a:latin typeface="Garamond" panose="02020404030301010803" pitchFamily="18" charset="0"/>
                <a:cs typeface="Calibri" panose="020F0502020204030204" pitchFamily="34" charset="0"/>
              </a:rPr>
              <a:t>es</a:t>
            </a:r>
            <a:r>
              <a:rPr lang="pt-PT" dirty="0">
                <a:solidFill>
                  <a:schemeClr val="tx1"/>
                </a:solidFill>
              </a:rPr>
              <a:t/>
            </a:r>
            <a:br>
              <a:rPr lang="pt-PT" dirty="0">
                <a:solidFill>
                  <a:schemeClr val="tx1"/>
                </a:solidFill>
              </a:rPr>
            </a:br>
            <a:endParaRPr lang="pt-PT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pt-PT" altLang="pt-PT" sz="3200" b="1" dirty="0" smtClean="0">
                <a:solidFill>
                  <a:srgbClr val="00B050"/>
                </a:solidFill>
              </a:rPr>
              <a:t>Fontes </a:t>
            </a:r>
            <a:r>
              <a:rPr lang="pt-PT" altLang="pt-PT" sz="3200" b="1" dirty="0">
                <a:solidFill>
                  <a:srgbClr val="00B050"/>
                </a:solidFill>
              </a:rPr>
              <a:t>das emoções e estados de ânimo</a:t>
            </a:r>
            <a:r>
              <a:rPr lang="x-none" altLang="pt-PT" sz="3200" b="1" dirty="0">
                <a:solidFill>
                  <a:srgbClr val="00B050"/>
                </a:solidFill>
              </a:rPr>
              <a:t> (Cont</a:t>
            </a:r>
            <a:r>
              <a:rPr lang="x-none" altLang="pt-PT" sz="3200" b="1" dirty="0" smtClean="0">
                <a:solidFill>
                  <a:srgbClr val="00B050"/>
                </a:solidFill>
              </a:rPr>
              <a:t>.)</a:t>
            </a:r>
          </a:p>
          <a:p>
            <a:pPr marL="0" indent="0">
              <a:buNone/>
            </a:pPr>
            <a:endParaRPr lang="pt-PT" altLang="pt-PT" sz="3400" b="1" dirty="0">
              <a:solidFill>
                <a:srgbClr val="00B050"/>
              </a:solidFill>
              <a:latin typeface="Garamond" panose="02020404030301010803" pitchFamily="18" charset="0"/>
            </a:endParaRPr>
          </a:p>
          <a:p>
            <a:pPr marL="0" indent="0" algn="just">
              <a:buFont typeface="Wingdings" panose="05000000000000000000" pitchFamily="2" charset="2"/>
              <a:buNone/>
              <a:defRPr/>
            </a:pPr>
            <a:r>
              <a:rPr lang="x-none" altLang="pt-PT" sz="3400" b="1" dirty="0" smtClean="0">
                <a:latin typeface="Garamond" panose="02020404030301010803" pitchFamily="18" charset="0"/>
              </a:rPr>
              <a:t>5. </a:t>
            </a:r>
            <a:r>
              <a:rPr lang="pt-PT" altLang="pt-PT" sz="3400" b="1" dirty="0" smtClean="0">
                <a:latin typeface="Garamond" panose="02020404030301010803" pitchFamily="18" charset="0"/>
              </a:rPr>
              <a:t>Actividades </a:t>
            </a:r>
            <a:r>
              <a:rPr lang="pt-PT" altLang="pt-PT" sz="3400" b="1" dirty="0">
                <a:latin typeface="Garamond" panose="02020404030301010803" pitchFamily="18" charset="0"/>
              </a:rPr>
              <a:t>sociais</a:t>
            </a:r>
          </a:p>
          <a:p>
            <a:pPr marL="0" indent="0" algn="just">
              <a:buFont typeface="Wingdings" panose="05000000000000000000" pitchFamily="2" charset="2"/>
              <a:buNone/>
              <a:defRPr/>
            </a:pPr>
            <a:r>
              <a:rPr lang="pt-PT" altLang="pt-PT" sz="3400" dirty="0">
                <a:latin typeface="Garamond" panose="02020404030301010803" pitchFamily="18" charset="0"/>
              </a:rPr>
              <a:t>Sair com  amigos, ir a uma festa, aumentam a afectividade positiva deixando a pessoa mais animada.</a:t>
            </a:r>
          </a:p>
          <a:p>
            <a:pPr marL="0" indent="0" algn="just">
              <a:buFont typeface="Wingdings" panose="05000000000000000000" pitchFamily="2" charset="2"/>
              <a:buNone/>
              <a:defRPr/>
            </a:pPr>
            <a:endParaRPr lang="pt-PT" altLang="pt-PT" sz="3400" b="1" dirty="0">
              <a:latin typeface="Garamond" panose="02020404030301010803" pitchFamily="18" charset="0"/>
            </a:endParaRPr>
          </a:p>
          <a:p>
            <a:pPr marL="0" indent="0" algn="just">
              <a:buFont typeface="Wingdings" panose="05000000000000000000" pitchFamily="2" charset="2"/>
              <a:buNone/>
              <a:defRPr/>
            </a:pPr>
            <a:r>
              <a:rPr lang="x-none" altLang="pt-PT" sz="3400" b="1" dirty="0" smtClean="0">
                <a:latin typeface="Garamond" panose="02020404030301010803" pitchFamily="18" charset="0"/>
              </a:rPr>
              <a:t>6. </a:t>
            </a:r>
            <a:r>
              <a:rPr lang="pt-PT" altLang="pt-PT" sz="3400" b="1" dirty="0" smtClean="0">
                <a:latin typeface="Garamond" panose="02020404030301010803" pitchFamily="18" charset="0"/>
              </a:rPr>
              <a:t>Qualidade </a:t>
            </a:r>
            <a:r>
              <a:rPr lang="pt-PT" altLang="pt-PT" sz="3400" b="1" dirty="0">
                <a:latin typeface="Garamond" panose="02020404030301010803" pitchFamily="18" charset="0"/>
              </a:rPr>
              <a:t>do Sono</a:t>
            </a:r>
          </a:p>
          <a:p>
            <a:pPr marL="0" indent="0" algn="just">
              <a:buFont typeface="Wingdings" panose="05000000000000000000" pitchFamily="2" charset="2"/>
              <a:buNone/>
              <a:defRPr/>
            </a:pPr>
            <a:r>
              <a:rPr lang="pt-PT" altLang="pt-PT" sz="3400" dirty="0">
                <a:latin typeface="Garamond" panose="02020404030301010803" pitchFamily="18" charset="0"/>
              </a:rPr>
              <a:t>A qualidade do sono afecta o estado do humor.</a:t>
            </a:r>
          </a:p>
          <a:p>
            <a:pPr marL="0" indent="0" algn="just">
              <a:buFont typeface="Wingdings" panose="05000000000000000000" pitchFamily="2" charset="2"/>
              <a:buNone/>
              <a:defRPr/>
            </a:pPr>
            <a:endParaRPr lang="pt-PT" altLang="pt-PT" sz="3400" b="1" dirty="0">
              <a:latin typeface="Garamond" panose="02020404030301010803" pitchFamily="18" charset="0"/>
            </a:endParaRPr>
          </a:p>
          <a:p>
            <a:pPr marL="0" indent="0" algn="just">
              <a:buFont typeface="Wingdings" panose="05000000000000000000" pitchFamily="2" charset="2"/>
              <a:buNone/>
              <a:defRPr/>
            </a:pPr>
            <a:r>
              <a:rPr lang="x-none" altLang="pt-PT" sz="3400" b="1" dirty="0" smtClean="0">
                <a:latin typeface="Garamond" panose="02020404030301010803" pitchFamily="18" charset="0"/>
              </a:rPr>
              <a:t>7. </a:t>
            </a:r>
            <a:r>
              <a:rPr lang="pt-PT" altLang="pt-PT" sz="3400" b="1" dirty="0" smtClean="0">
                <a:latin typeface="Garamond" panose="02020404030301010803" pitchFamily="18" charset="0"/>
              </a:rPr>
              <a:t>Actividades </a:t>
            </a:r>
            <a:r>
              <a:rPr lang="pt-PT" altLang="pt-PT" sz="3400" b="1" dirty="0">
                <a:latin typeface="Garamond" panose="02020404030301010803" pitchFamily="18" charset="0"/>
              </a:rPr>
              <a:t>físicas</a:t>
            </a:r>
          </a:p>
          <a:p>
            <a:pPr marL="0" indent="0" algn="just">
              <a:buFont typeface="Wingdings" panose="05000000000000000000" pitchFamily="2" charset="2"/>
              <a:buNone/>
              <a:defRPr/>
            </a:pPr>
            <a:r>
              <a:rPr lang="pt-PT" altLang="pt-PT" sz="3400" dirty="0">
                <a:latin typeface="Garamond" panose="02020404030301010803" pitchFamily="18" charset="0"/>
              </a:rPr>
              <a:t>A terapia do suor realmente funciona, praticar exercícios físicos melhoram o  ânimo</a:t>
            </a:r>
            <a:r>
              <a:rPr lang="pt-PT" altLang="pt-PT" sz="3400" dirty="0" smtClean="0">
                <a:latin typeface="Garamond" panose="02020404030301010803" pitchFamily="18" charset="0"/>
              </a:rPr>
              <a:t>.</a:t>
            </a:r>
            <a:endParaRPr lang="x-none" altLang="pt-PT" sz="3400" dirty="0" smtClean="0">
              <a:latin typeface="Garamond" panose="02020404030301010803" pitchFamily="18" charset="0"/>
            </a:endParaRPr>
          </a:p>
          <a:p>
            <a:pPr marL="0" indent="0" algn="just">
              <a:buFont typeface="Wingdings" panose="05000000000000000000" pitchFamily="2" charset="2"/>
              <a:buNone/>
              <a:defRPr/>
            </a:pPr>
            <a:endParaRPr lang="pt-PT" altLang="pt-PT" sz="3400" dirty="0">
              <a:latin typeface="Garamond" panose="02020404030301010803" pitchFamily="18" charset="0"/>
            </a:endParaRPr>
          </a:p>
          <a:p>
            <a:pPr marL="0" indent="0" algn="just">
              <a:buFont typeface="Wingdings" panose="05000000000000000000" pitchFamily="2" charset="2"/>
              <a:buNone/>
              <a:defRPr/>
            </a:pPr>
            <a:r>
              <a:rPr lang="x-none" altLang="pt-PT" sz="3400" b="1" dirty="0" smtClean="0">
                <a:latin typeface="Garamond" panose="02020404030301010803" pitchFamily="18" charset="0"/>
              </a:rPr>
              <a:t>8. </a:t>
            </a:r>
            <a:r>
              <a:rPr lang="pt-PT" altLang="pt-PT" sz="3400" b="1" dirty="0" smtClean="0">
                <a:latin typeface="Garamond" panose="02020404030301010803" pitchFamily="18" charset="0"/>
              </a:rPr>
              <a:t>Idade</a:t>
            </a:r>
            <a:endParaRPr lang="pt-PT" altLang="pt-PT" sz="3400" b="1" dirty="0">
              <a:latin typeface="Garamond" panose="02020404030301010803" pitchFamily="18" charset="0"/>
            </a:endParaRPr>
          </a:p>
          <a:p>
            <a:pPr marL="0" indent="0" algn="just">
              <a:buFont typeface="Wingdings" panose="05000000000000000000" pitchFamily="2" charset="2"/>
              <a:buNone/>
              <a:defRPr/>
            </a:pPr>
            <a:r>
              <a:rPr lang="en-US" altLang="pt-PT" sz="3400" dirty="0" err="1">
                <a:latin typeface="Garamond" panose="02020404030301010803" pitchFamily="18" charset="0"/>
              </a:rPr>
              <a:t>Os</a:t>
            </a:r>
            <a:r>
              <a:rPr lang="en-US" altLang="pt-PT" sz="3400" dirty="0">
                <a:latin typeface="Garamond" panose="02020404030301010803" pitchFamily="18" charset="0"/>
              </a:rPr>
              <a:t> </a:t>
            </a:r>
            <a:r>
              <a:rPr lang="en-US" altLang="pt-PT" sz="3400" dirty="0" err="1">
                <a:latin typeface="Garamond" panose="02020404030301010803" pitchFamily="18" charset="0"/>
              </a:rPr>
              <a:t>estudos</a:t>
            </a:r>
            <a:r>
              <a:rPr lang="en-US" altLang="pt-PT" sz="3400" dirty="0">
                <a:latin typeface="Garamond" panose="02020404030301010803" pitchFamily="18" charset="0"/>
              </a:rPr>
              <a:t> </a:t>
            </a:r>
            <a:r>
              <a:rPr lang="en-US" altLang="pt-PT" sz="3400" dirty="0" err="1" smtClean="0">
                <a:latin typeface="Garamond" panose="02020404030301010803" pitchFamily="18" charset="0"/>
              </a:rPr>
              <a:t>mostram</a:t>
            </a:r>
            <a:r>
              <a:rPr lang="x-none" altLang="pt-PT" sz="3400" dirty="0" smtClean="0">
                <a:latin typeface="Garamond" panose="02020404030301010803" pitchFamily="18" charset="0"/>
              </a:rPr>
              <a:t> que</a:t>
            </a:r>
            <a:r>
              <a:rPr lang="en-US" altLang="pt-PT" sz="3400" dirty="0" smtClean="0">
                <a:latin typeface="Garamond" panose="02020404030301010803" pitchFamily="18" charset="0"/>
              </a:rPr>
              <a:t> </a:t>
            </a:r>
            <a:r>
              <a:rPr lang="en-US" altLang="pt-PT" sz="3400" dirty="0">
                <a:latin typeface="Garamond" panose="02020404030301010803" pitchFamily="18" charset="0"/>
              </a:rPr>
              <a:t>a </a:t>
            </a:r>
            <a:r>
              <a:rPr lang="en-US" altLang="pt-PT" sz="3400" dirty="0" err="1">
                <a:latin typeface="Garamond" panose="02020404030301010803" pitchFamily="18" charset="0"/>
              </a:rPr>
              <a:t>medida</a:t>
            </a:r>
            <a:r>
              <a:rPr lang="en-US" altLang="pt-PT" sz="3400" dirty="0">
                <a:latin typeface="Garamond" panose="02020404030301010803" pitchFamily="18" charset="0"/>
              </a:rPr>
              <a:t> que a </a:t>
            </a:r>
            <a:r>
              <a:rPr lang="en-US" altLang="pt-PT" sz="3400" dirty="0" err="1">
                <a:latin typeface="Garamond" panose="02020404030301010803" pitchFamily="18" charset="0"/>
              </a:rPr>
              <a:t>idade</a:t>
            </a:r>
            <a:r>
              <a:rPr lang="en-US" altLang="pt-PT" sz="3400" dirty="0">
                <a:latin typeface="Garamond" panose="02020404030301010803" pitchFamily="18" charset="0"/>
              </a:rPr>
              <a:t> </a:t>
            </a:r>
            <a:r>
              <a:rPr lang="en-US" altLang="pt-PT" sz="3400" dirty="0" err="1">
                <a:latin typeface="Garamond" panose="02020404030301010803" pitchFamily="18" charset="0"/>
              </a:rPr>
              <a:t>vai</a:t>
            </a:r>
            <a:r>
              <a:rPr lang="en-US" altLang="pt-PT" sz="3400" dirty="0">
                <a:latin typeface="Garamond" panose="02020404030301010803" pitchFamily="18" charset="0"/>
              </a:rPr>
              <a:t> </a:t>
            </a:r>
            <a:r>
              <a:rPr lang="en-US" altLang="pt-PT" sz="3400" dirty="0" err="1">
                <a:latin typeface="Garamond" panose="02020404030301010803" pitchFamily="18" charset="0"/>
              </a:rPr>
              <a:t>aumentando</a:t>
            </a:r>
            <a:r>
              <a:rPr lang="en-US" altLang="pt-PT" sz="3400" dirty="0">
                <a:latin typeface="Garamond" panose="02020404030301010803" pitchFamily="18" charset="0"/>
              </a:rPr>
              <a:t> a </a:t>
            </a:r>
            <a:r>
              <a:rPr lang="en-US" altLang="pt-PT" sz="3400" dirty="0" err="1">
                <a:latin typeface="Garamond" panose="02020404030301010803" pitchFamily="18" charset="0"/>
              </a:rPr>
              <a:t>afectividade</a:t>
            </a:r>
            <a:r>
              <a:rPr lang="en-US" altLang="pt-PT" sz="3400" dirty="0">
                <a:latin typeface="Garamond" panose="02020404030301010803" pitchFamily="18" charset="0"/>
              </a:rPr>
              <a:t> negative </a:t>
            </a:r>
            <a:r>
              <a:rPr lang="en-US" altLang="pt-PT" sz="3400" dirty="0" err="1">
                <a:latin typeface="Garamond" panose="02020404030301010803" pitchFamily="18" charset="0"/>
              </a:rPr>
              <a:t>diminui</a:t>
            </a:r>
            <a:r>
              <a:rPr lang="en-US" altLang="pt-PT" sz="3400" dirty="0">
                <a:latin typeface="Garamond" panose="02020404030301010803" pitchFamily="18" charset="0"/>
              </a:rPr>
              <a:t>.</a:t>
            </a:r>
          </a:p>
          <a:p>
            <a:pPr marL="0" indent="0">
              <a:buNone/>
            </a:pPr>
            <a:endParaRPr lang="pt-PT" sz="3200" dirty="0">
              <a:solidFill>
                <a:srgbClr val="00B05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PT" smtClean="0"/>
              <a:t>30-07-2023</a:t>
            </a:r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dirty="0" smtClean="0"/>
              <a:t>Docente: </a:t>
            </a:r>
            <a:r>
              <a:rPr lang="pt-PT" dirty="0" err="1" smtClean="0"/>
              <a:t>Juma</a:t>
            </a:r>
            <a:r>
              <a:rPr lang="pt-PT" dirty="0" smtClean="0"/>
              <a:t> </a:t>
            </a:r>
            <a:r>
              <a:rPr lang="pt-PT" dirty="0" err="1" smtClean="0"/>
              <a:t>Mussa</a:t>
            </a:r>
            <a:r>
              <a:rPr lang="pt-PT" dirty="0" smtClean="0"/>
              <a:t> (MSC)</a:t>
            </a:r>
            <a:r>
              <a:rPr lang="x-none" dirty="0" smtClean="0"/>
              <a:t> e Diogo Mutemba (MBA)</a:t>
            </a:r>
            <a:endParaRPr lang="pt-P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AAB89-0D0A-448B-9984-A7B2CA7EDC1A}" type="slidenum">
              <a:rPr lang="pt-PT" smtClean="0"/>
              <a:t>10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271379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x-none" dirty="0" smtClean="0">
                <a:latin typeface="Garamond" panose="02020404030301010803" pitchFamily="18" charset="0"/>
                <a:cs typeface="Calibri" panose="020F0502020204030204" pitchFamily="34" charset="0"/>
              </a:rPr>
              <a:t/>
            </a:r>
            <a:br>
              <a:rPr lang="x-none" dirty="0" smtClean="0">
                <a:latin typeface="Garamond" panose="02020404030301010803" pitchFamily="18" charset="0"/>
                <a:cs typeface="Calibri" panose="020F0502020204030204" pitchFamily="34" charset="0"/>
              </a:rPr>
            </a:br>
            <a:r>
              <a:rPr lang="x-none" dirty="0" smtClean="0">
                <a:solidFill>
                  <a:schemeClr val="tx1"/>
                </a:solidFill>
                <a:latin typeface="Garamond" panose="02020404030301010803" pitchFamily="18" charset="0"/>
                <a:cs typeface="Calibri" panose="020F0502020204030204" pitchFamily="34" charset="0"/>
              </a:rPr>
              <a:t>3. Discutir </a:t>
            </a:r>
            <a:r>
              <a:rPr lang="x-none" dirty="0">
                <a:solidFill>
                  <a:schemeClr val="tx1"/>
                </a:solidFill>
                <a:latin typeface="Garamond" panose="02020404030301010803" pitchFamily="18" charset="0"/>
                <a:cs typeface="Calibri" panose="020F0502020204030204" pitchFamily="34" charset="0"/>
              </a:rPr>
              <a:t>o conceito de </a:t>
            </a:r>
            <a:r>
              <a:rPr lang="x-none" dirty="0" smtClean="0">
                <a:solidFill>
                  <a:schemeClr val="tx1"/>
                </a:solidFill>
                <a:latin typeface="Garamond" panose="02020404030301010803" pitchFamily="18" charset="0"/>
                <a:cs typeface="Calibri" panose="020F0502020204030204" pitchFamily="34" charset="0"/>
              </a:rPr>
              <a:t>esfor</a:t>
            </a:r>
            <a:r>
              <a:rPr lang="pt-PT" dirty="0">
                <a:solidFill>
                  <a:schemeClr val="tx1"/>
                </a:solidFill>
                <a:latin typeface="Garamond" panose="02020404030301010803" pitchFamily="18" charset="0"/>
                <a:cs typeface="Calibri" panose="020F0502020204030204" pitchFamily="34" charset="0"/>
              </a:rPr>
              <a:t>ç</a:t>
            </a:r>
            <a:r>
              <a:rPr lang="x-none" dirty="0">
                <a:solidFill>
                  <a:schemeClr val="tx1"/>
                </a:solidFill>
                <a:latin typeface="Garamond" panose="02020404030301010803" pitchFamily="18" charset="0"/>
                <a:cs typeface="Calibri" panose="020F0502020204030204" pitchFamily="34" charset="0"/>
              </a:rPr>
              <a:t>o </a:t>
            </a:r>
            <a:r>
              <a:rPr lang="x-none" dirty="0" smtClean="0">
                <a:solidFill>
                  <a:schemeClr val="tx1"/>
                </a:solidFill>
                <a:latin typeface="Garamond" panose="02020404030301010803" pitchFamily="18" charset="0"/>
                <a:cs typeface="Calibri" panose="020F0502020204030204" pitchFamily="34" charset="0"/>
              </a:rPr>
              <a:t>emocional</a:t>
            </a:r>
            <a:r>
              <a:rPr lang="pt-PT" dirty="0">
                <a:solidFill>
                  <a:schemeClr val="tx1"/>
                </a:solidFill>
              </a:rPr>
              <a:t/>
            </a:r>
            <a:br>
              <a:rPr lang="pt-PT" dirty="0">
                <a:solidFill>
                  <a:schemeClr val="tx1"/>
                </a:solidFill>
              </a:rPr>
            </a:br>
            <a:endParaRPr lang="pt-P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x-none" sz="3600" dirty="0" smtClean="0">
                <a:solidFill>
                  <a:srgbClr val="00B050"/>
                </a:solidFill>
                <a:latin typeface="Garamond" panose="02020404030301010803" pitchFamily="18" charset="0"/>
                <a:cs typeface="Calibri" panose="020F0502020204030204" pitchFamily="34" charset="0"/>
              </a:rPr>
              <a:t>3. Esfor</a:t>
            </a:r>
            <a:r>
              <a:rPr lang="pt-PT" sz="3600" dirty="0">
                <a:solidFill>
                  <a:srgbClr val="00B050"/>
                </a:solidFill>
                <a:latin typeface="Garamond" panose="02020404030301010803" pitchFamily="18" charset="0"/>
                <a:cs typeface="Calibri" panose="020F0502020204030204" pitchFamily="34" charset="0"/>
              </a:rPr>
              <a:t>ç</a:t>
            </a:r>
            <a:r>
              <a:rPr lang="x-none" sz="3600" dirty="0">
                <a:solidFill>
                  <a:srgbClr val="00B050"/>
                </a:solidFill>
                <a:latin typeface="Garamond" panose="02020404030301010803" pitchFamily="18" charset="0"/>
                <a:cs typeface="Calibri" panose="020F0502020204030204" pitchFamily="34" charset="0"/>
              </a:rPr>
              <a:t>o </a:t>
            </a:r>
            <a:r>
              <a:rPr lang="x-none" sz="3600" dirty="0" smtClean="0">
                <a:solidFill>
                  <a:srgbClr val="00B050"/>
                </a:solidFill>
                <a:latin typeface="Garamond" panose="02020404030301010803" pitchFamily="18" charset="0"/>
                <a:cs typeface="Calibri" panose="020F0502020204030204" pitchFamily="34" charset="0"/>
              </a:rPr>
              <a:t>Emocional</a:t>
            </a:r>
          </a:p>
          <a:p>
            <a:pPr marL="0" indent="0">
              <a:buFont typeface="Wingdings" panose="05000000000000000000" pitchFamily="2" charset="2"/>
              <a:buNone/>
            </a:pPr>
            <a:r>
              <a:rPr lang="pt-PT" altLang="pt-PT" sz="3600" b="1" dirty="0">
                <a:latin typeface="Garamond" panose="02020404030301010803" pitchFamily="18" charset="0"/>
              </a:rPr>
              <a:t>O esforço emocional </a:t>
            </a:r>
            <a:r>
              <a:rPr lang="pt-PT" altLang="pt-PT" sz="3600" dirty="0">
                <a:latin typeface="Garamond" panose="02020404030301010803" pitchFamily="18" charset="0"/>
              </a:rPr>
              <a:t>é a expressão de emoções desejadas </a:t>
            </a:r>
            <a:r>
              <a:rPr lang="pt-PT" altLang="pt-PT" sz="3600" dirty="0" err="1">
                <a:latin typeface="Garamond" panose="02020404030301010803" pitchFamily="18" charset="0"/>
              </a:rPr>
              <a:t>pela</a:t>
            </a:r>
            <a:r>
              <a:rPr lang="pt-PT" altLang="pt-PT" sz="3600" dirty="0">
                <a:latin typeface="Garamond" panose="02020404030301010803" pitchFamily="18" charset="0"/>
              </a:rPr>
              <a:t> organização feita </a:t>
            </a:r>
            <a:r>
              <a:rPr lang="pt-PT" altLang="pt-PT" sz="3600" dirty="0" err="1">
                <a:latin typeface="Garamond" panose="02020404030301010803" pitchFamily="18" charset="0"/>
              </a:rPr>
              <a:t>pelos</a:t>
            </a:r>
            <a:r>
              <a:rPr lang="pt-PT" altLang="pt-PT" sz="3600" dirty="0">
                <a:latin typeface="Garamond" panose="02020404030301010803" pitchFamily="18" charset="0"/>
              </a:rPr>
              <a:t> funcionários durante os relacionamentos interpessoais no trabalho.</a:t>
            </a:r>
          </a:p>
          <a:p>
            <a:pPr marL="0" indent="0">
              <a:buFont typeface="Wingdings" panose="05000000000000000000" pitchFamily="2" charset="2"/>
              <a:buNone/>
            </a:pPr>
            <a:endParaRPr lang="x-none" altLang="pt-PT" sz="3600" b="1" dirty="0" smtClean="0">
              <a:latin typeface="Garamond" panose="02020404030301010803" pitchFamily="18" charset="0"/>
            </a:endParaRPr>
          </a:p>
          <a:p>
            <a:pPr marL="0" indent="0">
              <a:buFont typeface="Wingdings" panose="05000000000000000000" pitchFamily="2" charset="2"/>
              <a:buNone/>
            </a:pPr>
            <a:r>
              <a:rPr lang="pt-PT" altLang="pt-PT" sz="3600" b="1" dirty="0" smtClean="0">
                <a:latin typeface="Garamond" panose="02020404030301010803" pitchFamily="18" charset="0"/>
              </a:rPr>
              <a:t>A </a:t>
            </a:r>
            <a:r>
              <a:rPr lang="pt-PT" altLang="pt-PT" sz="3600" b="1" dirty="0">
                <a:latin typeface="Garamond" panose="02020404030301010803" pitchFamily="18" charset="0"/>
              </a:rPr>
              <a:t>dissonância emocional – </a:t>
            </a:r>
            <a:r>
              <a:rPr lang="pt-PT" altLang="pt-PT" sz="3600" dirty="0">
                <a:latin typeface="Garamond" panose="02020404030301010803" pitchFamily="18" charset="0"/>
              </a:rPr>
              <a:t>é</a:t>
            </a:r>
            <a:r>
              <a:rPr lang="x-none" altLang="pt-PT" sz="3600" dirty="0">
                <a:latin typeface="Garamond" panose="02020404030301010803" pitchFamily="18" charset="0"/>
              </a:rPr>
              <a:t> o</a:t>
            </a:r>
            <a:r>
              <a:rPr lang="pt-PT" altLang="pt-PT" sz="3600" dirty="0">
                <a:latin typeface="Garamond" panose="02020404030301010803" pitchFamily="18" charset="0"/>
              </a:rPr>
              <a:t> conflito entre a emoção que está sentindo e aquela que o indivíduo está projectando.</a:t>
            </a:r>
          </a:p>
          <a:p>
            <a:pPr marL="0" indent="0">
              <a:buFont typeface="Wingdings" panose="05000000000000000000" pitchFamily="2" charset="2"/>
              <a:buNone/>
            </a:pPr>
            <a:endParaRPr lang="pt-PT" altLang="pt-PT" sz="3600" dirty="0">
              <a:latin typeface="Garamond" panose="02020404030301010803" pitchFamily="18" charset="0"/>
            </a:endParaRPr>
          </a:p>
          <a:p>
            <a:pPr marL="0" indent="0">
              <a:buFont typeface="Wingdings" panose="05000000000000000000" pitchFamily="2" charset="2"/>
              <a:buNone/>
            </a:pPr>
            <a:r>
              <a:rPr lang="pt-PT" altLang="pt-PT" sz="3600" b="1" dirty="0">
                <a:latin typeface="Garamond" panose="02020404030301010803" pitchFamily="18" charset="0"/>
              </a:rPr>
              <a:t>Emoções Sentidas -</a:t>
            </a:r>
            <a:r>
              <a:rPr lang="pt-PT" altLang="pt-PT" sz="3600" dirty="0">
                <a:latin typeface="Garamond" panose="02020404030301010803" pitchFamily="18" charset="0"/>
              </a:rPr>
              <a:t> Emoções genuínas das pessoas.</a:t>
            </a:r>
          </a:p>
          <a:p>
            <a:pPr marL="0" indent="0">
              <a:buFont typeface="Wingdings" panose="05000000000000000000" pitchFamily="2" charset="2"/>
              <a:buNone/>
            </a:pPr>
            <a:endParaRPr lang="pt-PT" altLang="pt-PT" sz="3600" dirty="0">
              <a:latin typeface="Garamond" panose="02020404030301010803" pitchFamily="18" charset="0"/>
            </a:endParaRPr>
          </a:p>
          <a:p>
            <a:pPr marL="0" indent="0">
              <a:buFont typeface="Wingdings" panose="05000000000000000000" pitchFamily="2" charset="2"/>
              <a:buNone/>
            </a:pPr>
            <a:r>
              <a:rPr lang="pt-PT" altLang="pt-PT" sz="3600" b="1" dirty="0">
                <a:latin typeface="Garamond" panose="02020404030301010803" pitchFamily="18" charset="0"/>
              </a:rPr>
              <a:t>Emoções Demonstradas- </a:t>
            </a:r>
            <a:r>
              <a:rPr lang="pt-PT" altLang="pt-PT" sz="3600" dirty="0">
                <a:latin typeface="Garamond" panose="02020404030301010803" pitchFamily="18" charset="0"/>
              </a:rPr>
              <a:t> São aquelas que a organização requer por considerá-las importantes para a posição do indivíduo dentro de sua estrutura.</a:t>
            </a:r>
          </a:p>
          <a:p>
            <a:pPr marL="0" indent="0">
              <a:buNone/>
            </a:pPr>
            <a:endParaRPr lang="x-none" sz="3600" dirty="0" smtClean="0">
              <a:solidFill>
                <a:srgbClr val="00B050"/>
              </a:solidFill>
              <a:latin typeface="Garamond" panose="02020404030301010803" pitchFamily="18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pt-PT" sz="3600" dirty="0">
              <a:solidFill>
                <a:srgbClr val="00B050"/>
              </a:solidFill>
              <a:latin typeface="Garamond" panose="02020404030301010803" pitchFamily="18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PT" smtClean="0"/>
              <a:t>30-07-2023</a:t>
            </a:r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0" y="-103239"/>
            <a:ext cx="5486400" cy="450711"/>
          </a:xfrm>
        </p:spPr>
        <p:txBody>
          <a:bodyPr/>
          <a:lstStyle/>
          <a:p>
            <a:r>
              <a:rPr lang="pt-PT" dirty="0" smtClean="0"/>
              <a:t>Docente: </a:t>
            </a:r>
            <a:r>
              <a:rPr lang="pt-PT" dirty="0" err="1" smtClean="0"/>
              <a:t>Juma</a:t>
            </a:r>
            <a:r>
              <a:rPr lang="pt-PT" dirty="0" smtClean="0"/>
              <a:t> </a:t>
            </a:r>
            <a:r>
              <a:rPr lang="pt-PT" dirty="0" err="1" smtClean="0"/>
              <a:t>Mussa</a:t>
            </a:r>
            <a:r>
              <a:rPr lang="pt-PT" dirty="0" smtClean="0"/>
              <a:t> (MSC)</a:t>
            </a:r>
            <a:r>
              <a:rPr lang="x-none" dirty="0" smtClean="0"/>
              <a:t> e Diogo Mutemba (MBA)</a:t>
            </a:r>
            <a:endParaRPr lang="pt-P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AAB89-0D0A-448B-9984-A7B2CA7EDC1A}" type="slidenum">
              <a:rPr lang="pt-PT" smtClean="0"/>
              <a:t>11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718130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x-none" dirty="0">
                <a:latin typeface="Garamond" panose="02020404030301010803" pitchFamily="18" charset="0"/>
                <a:cs typeface="Calibri" panose="020F0502020204030204" pitchFamily="34" charset="0"/>
              </a:rPr>
              <a:t/>
            </a:r>
            <a:br>
              <a:rPr lang="x-none" dirty="0">
                <a:latin typeface="Garamond" panose="02020404030301010803" pitchFamily="18" charset="0"/>
                <a:cs typeface="Calibri" panose="020F0502020204030204" pitchFamily="34" charset="0"/>
              </a:rPr>
            </a:br>
            <a:r>
              <a:rPr lang="x-none" dirty="0">
                <a:solidFill>
                  <a:schemeClr val="tx1"/>
                </a:solidFill>
                <a:latin typeface="Garamond" panose="02020404030301010803" pitchFamily="18" charset="0"/>
                <a:cs typeface="Calibri" panose="020F0502020204030204" pitchFamily="34" charset="0"/>
              </a:rPr>
              <a:t>3. Discutir o conceito de </a:t>
            </a:r>
            <a:r>
              <a:rPr lang="x-none" dirty="0" smtClean="0">
                <a:solidFill>
                  <a:schemeClr val="tx1"/>
                </a:solidFill>
                <a:latin typeface="Garamond" panose="02020404030301010803" pitchFamily="18" charset="0"/>
                <a:cs typeface="Calibri" panose="020F0502020204030204" pitchFamily="34" charset="0"/>
              </a:rPr>
              <a:t>esfor</a:t>
            </a:r>
            <a:r>
              <a:rPr lang="pt-PT" dirty="0">
                <a:solidFill>
                  <a:schemeClr val="tx1"/>
                </a:solidFill>
                <a:latin typeface="Garamond" panose="02020404030301010803" pitchFamily="18" charset="0"/>
                <a:cs typeface="Calibri" panose="020F0502020204030204" pitchFamily="34" charset="0"/>
              </a:rPr>
              <a:t>ç</a:t>
            </a:r>
            <a:r>
              <a:rPr lang="x-none" dirty="0">
                <a:solidFill>
                  <a:schemeClr val="tx1"/>
                </a:solidFill>
                <a:latin typeface="Garamond" panose="02020404030301010803" pitchFamily="18" charset="0"/>
                <a:cs typeface="Calibri" panose="020F0502020204030204" pitchFamily="34" charset="0"/>
              </a:rPr>
              <a:t>o </a:t>
            </a:r>
            <a:r>
              <a:rPr lang="x-none" dirty="0" smtClean="0">
                <a:solidFill>
                  <a:schemeClr val="tx1"/>
                </a:solidFill>
                <a:latin typeface="Garamond" panose="02020404030301010803" pitchFamily="18" charset="0"/>
                <a:cs typeface="Calibri" panose="020F0502020204030204" pitchFamily="34" charset="0"/>
              </a:rPr>
              <a:t>emocional</a:t>
            </a:r>
            <a:endParaRPr lang="pt-P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Font typeface="Wingdings" panose="05000000000000000000" pitchFamily="2" charset="2"/>
              <a:buNone/>
              <a:defRPr/>
            </a:pPr>
            <a:endParaRPr lang="x-none" b="1" dirty="0" smtClean="0"/>
          </a:p>
          <a:p>
            <a:pPr marL="0" indent="0" algn="just">
              <a:buFont typeface="Wingdings" panose="05000000000000000000" pitchFamily="2" charset="2"/>
              <a:buNone/>
              <a:defRPr/>
            </a:pPr>
            <a:r>
              <a:rPr lang="pt-PT" sz="2800" b="1" dirty="0" smtClean="0">
                <a:latin typeface="Garamond" panose="02020404030301010803" pitchFamily="18" charset="0"/>
              </a:rPr>
              <a:t>Actuação </a:t>
            </a:r>
            <a:r>
              <a:rPr lang="pt-PT" sz="2800" b="1" dirty="0">
                <a:latin typeface="Garamond" panose="02020404030301010803" pitchFamily="18" charset="0"/>
              </a:rPr>
              <a:t>em nível superficial</a:t>
            </a:r>
            <a:r>
              <a:rPr lang="pt-PT" sz="2800" dirty="0">
                <a:latin typeface="Garamond" panose="02020404030301010803" pitchFamily="18" charset="0"/>
              </a:rPr>
              <a:t>: Ocorre quando o indivíduo esconde suas emoções e expressões emocionais e expressa outras que não está sentindo vontade de </a:t>
            </a:r>
            <a:r>
              <a:rPr lang="pt-PT" sz="2800" dirty="0" smtClean="0">
                <a:latin typeface="Garamond" panose="02020404030301010803" pitchFamily="18" charset="0"/>
              </a:rPr>
              <a:t>demonstrar</a:t>
            </a:r>
            <a:r>
              <a:rPr lang="x-none" sz="2800" dirty="0">
                <a:latin typeface="Garamond" panose="02020404030301010803" pitchFamily="18" charset="0"/>
              </a:rPr>
              <a:t> </a:t>
            </a:r>
            <a:r>
              <a:rPr lang="x-none" sz="2800" dirty="0" smtClean="0">
                <a:latin typeface="Garamond" panose="02020404030301010803" pitchFamily="18" charset="0"/>
              </a:rPr>
              <a:t>(emo</a:t>
            </a:r>
            <a:r>
              <a:rPr lang="pt-PT" sz="2800" dirty="0" smtClean="0">
                <a:latin typeface="Garamond" panose="02020404030301010803" pitchFamily="18" charset="0"/>
              </a:rPr>
              <a:t>ç</a:t>
            </a:r>
            <a:r>
              <a:rPr lang="pt-PT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õ</a:t>
            </a:r>
            <a:r>
              <a:rPr lang="x-none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es desejadas).</a:t>
            </a:r>
            <a:endParaRPr lang="pt-PT" sz="2800" dirty="0">
              <a:latin typeface="Garamond" panose="02020404030301010803" pitchFamily="18" charset="0"/>
            </a:endParaRPr>
          </a:p>
          <a:p>
            <a:pPr marL="0" indent="0" algn="just">
              <a:buFont typeface="Wingdings" panose="05000000000000000000" pitchFamily="2" charset="2"/>
              <a:buNone/>
              <a:defRPr/>
            </a:pPr>
            <a:endParaRPr lang="pt-PT" sz="2800" dirty="0">
              <a:latin typeface="Garamond" panose="02020404030301010803" pitchFamily="18" charset="0"/>
            </a:endParaRPr>
          </a:p>
          <a:p>
            <a:pPr marL="0" indent="0" algn="just">
              <a:buFont typeface="Wingdings" panose="05000000000000000000" pitchFamily="2" charset="2"/>
              <a:buNone/>
              <a:defRPr/>
            </a:pPr>
            <a:r>
              <a:rPr lang="pt-PT" sz="2800" b="1" dirty="0">
                <a:latin typeface="Garamond" panose="02020404030301010803" pitchFamily="18" charset="0"/>
              </a:rPr>
              <a:t>Actuação em nível profundo</a:t>
            </a:r>
            <a:r>
              <a:rPr lang="pt-PT" sz="2800" dirty="0">
                <a:latin typeface="Garamond" panose="02020404030301010803" pitchFamily="18" charset="0"/>
              </a:rPr>
              <a:t>: Ocorre quando existe a tentativa de tornar os sentimento verdadeiros através de sua </a:t>
            </a:r>
            <a:r>
              <a:rPr lang="pt-PT" sz="2800" dirty="0" smtClean="0">
                <a:latin typeface="Garamond" panose="02020404030301010803" pitchFamily="18" charset="0"/>
              </a:rPr>
              <a:t>demonstração</a:t>
            </a:r>
            <a:r>
              <a:rPr lang="x-none" sz="2800" dirty="0" smtClean="0">
                <a:latin typeface="Garamond" panose="02020404030301010803" pitchFamily="18" charset="0"/>
              </a:rPr>
              <a:t> (emo</a:t>
            </a:r>
            <a:r>
              <a:rPr lang="pt-PT" sz="2800" dirty="0" smtClean="0">
                <a:latin typeface="Garamond" panose="02020404030301010803" pitchFamily="18" charset="0"/>
              </a:rPr>
              <a:t>ç</a:t>
            </a:r>
            <a:r>
              <a:rPr lang="pt-PT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õ</a:t>
            </a:r>
            <a:r>
              <a:rPr lang="x-none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es reais).</a:t>
            </a:r>
            <a:endParaRPr lang="pt-PT" sz="2800" dirty="0">
              <a:latin typeface="Garamond" panose="02020404030301010803" pitchFamily="18" charset="0"/>
            </a:endParaRPr>
          </a:p>
          <a:p>
            <a:pPr marL="0" indent="0">
              <a:buNone/>
            </a:pPr>
            <a:endParaRPr lang="pt-PT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PT" smtClean="0"/>
              <a:t>30-07-2023</a:t>
            </a:r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dirty="0" smtClean="0"/>
              <a:t>Docente: </a:t>
            </a:r>
            <a:r>
              <a:rPr lang="pt-PT" dirty="0" err="1" smtClean="0"/>
              <a:t>Juma</a:t>
            </a:r>
            <a:r>
              <a:rPr lang="pt-PT" dirty="0" smtClean="0"/>
              <a:t> </a:t>
            </a:r>
            <a:r>
              <a:rPr lang="pt-PT" dirty="0" err="1" smtClean="0"/>
              <a:t>Mussa</a:t>
            </a:r>
            <a:r>
              <a:rPr lang="pt-PT" dirty="0" smtClean="0"/>
              <a:t> (MSC)</a:t>
            </a:r>
            <a:r>
              <a:rPr lang="x-none" dirty="0" smtClean="0"/>
              <a:t> e (MBA)</a:t>
            </a:r>
            <a:endParaRPr lang="pt-P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AAB89-0D0A-448B-9984-A7B2CA7EDC1A}" type="slidenum">
              <a:rPr lang="pt-PT" smtClean="0"/>
              <a:t>12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149014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x-none" dirty="0">
                <a:latin typeface="Garamond" panose="02020404030301010803" pitchFamily="18" charset="0"/>
                <a:cs typeface="Calibri" panose="020F0502020204030204" pitchFamily="34" charset="0"/>
              </a:rPr>
              <a:t/>
            </a:r>
            <a:br>
              <a:rPr lang="x-none" dirty="0">
                <a:latin typeface="Garamond" panose="02020404030301010803" pitchFamily="18" charset="0"/>
                <a:cs typeface="Calibri" panose="020F0502020204030204" pitchFamily="34" charset="0"/>
              </a:rPr>
            </a:br>
            <a:r>
              <a:rPr lang="x-none" dirty="0">
                <a:solidFill>
                  <a:schemeClr val="tx1"/>
                </a:solidFill>
                <a:latin typeface="Garamond" panose="02020404030301010803" pitchFamily="18" charset="0"/>
                <a:cs typeface="Calibri" panose="020F0502020204030204" pitchFamily="34" charset="0"/>
              </a:rPr>
              <a:t>3. Discutir o conceito de Esfor</a:t>
            </a:r>
            <a:r>
              <a:rPr lang="pt-PT" dirty="0">
                <a:solidFill>
                  <a:schemeClr val="tx1"/>
                </a:solidFill>
                <a:latin typeface="Garamond" panose="02020404030301010803" pitchFamily="18" charset="0"/>
                <a:cs typeface="Calibri" panose="020F0502020204030204" pitchFamily="34" charset="0"/>
              </a:rPr>
              <a:t>ç</a:t>
            </a:r>
            <a:r>
              <a:rPr lang="x-none" dirty="0">
                <a:solidFill>
                  <a:schemeClr val="tx1"/>
                </a:solidFill>
                <a:latin typeface="Garamond" panose="02020404030301010803" pitchFamily="18" charset="0"/>
                <a:cs typeface="Calibri" panose="020F0502020204030204" pitchFamily="34" charset="0"/>
              </a:rPr>
              <a:t>o Emocional</a:t>
            </a:r>
            <a:endParaRPr lang="pt-P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x-none" sz="3300" dirty="0" smtClean="0">
                <a:solidFill>
                  <a:srgbClr val="00B050"/>
                </a:solidFill>
                <a:latin typeface="Garamond" panose="02020404030301010803" pitchFamily="18" charset="0"/>
                <a:cs typeface="Calibri" panose="020F0502020204030204" pitchFamily="34" charset="0"/>
              </a:rPr>
              <a:t>3. Esfor</a:t>
            </a:r>
            <a:r>
              <a:rPr lang="pt-PT" sz="3300" dirty="0">
                <a:solidFill>
                  <a:srgbClr val="00B050"/>
                </a:solidFill>
                <a:latin typeface="Garamond" panose="02020404030301010803" pitchFamily="18" charset="0"/>
                <a:cs typeface="Calibri" panose="020F0502020204030204" pitchFamily="34" charset="0"/>
              </a:rPr>
              <a:t>ç</a:t>
            </a:r>
            <a:r>
              <a:rPr lang="x-none" sz="3300" dirty="0">
                <a:solidFill>
                  <a:srgbClr val="00B050"/>
                </a:solidFill>
                <a:latin typeface="Garamond" panose="02020404030301010803" pitchFamily="18" charset="0"/>
                <a:cs typeface="Calibri" panose="020F0502020204030204" pitchFamily="34" charset="0"/>
              </a:rPr>
              <a:t>o </a:t>
            </a:r>
            <a:r>
              <a:rPr lang="x-none" sz="3300" dirty="0" smtClean="0">
                <a:solidFill>
                  <a:srgbClr val="00B050"/>
                </a:solidFill>
                <a:latin typeface="Garamond" panose="02020404030301010803" pitchFamily="18" charset="0"/>
                <a:cs typeface="Calibri" panose="020F0502020204030204" pitchFamily="34" charset="0"/>
              </a:rPr>
              <a:t>Emocional</a:t>
            </a:r>
          </a:p>
          <a:p>
            <a:pPr marL="0" indent="0" algn="just">
              <a:buFont typeface="Wingdings" panose="05000000000000000000" pitchFamily="2" charset="2"/>
              <a:buNone/>
            </a:pPr>
            <a:r>
              <a:rPr lang="pt-PT" altLang="pt-PT" sz="3200" b="1" dirty="0">
                <a:latin typeface="Garamond" panose="02020404030301010803" pitchFamily="18" charset="0"/>
              </a:rPr>
              <a:t>Teoria dos eventos afectivos</a:t>
            </a:r>
          </a:p>
          <a:p>
            <a:pPr marL="0" indent="0" algn="just">
              <a:buFont typeface="Wingdings" panose="05000000000000000000" pitchFamily="2" charset="2"/>
              <a:buNone/>
            </a:pPr>
            <a:r>
              <a:rPr lang="pt-PT" altLang="pt-PT" sz="3200" dirty="0">
                <a:latin typeface="Garamond" panose="02020404030301010803" pitchFamily="18" charset="0"/>
              </a:rPr>
              <a:t>Sugere que os eventos do local de trabalho que causam reacções emocionais por parte dos funcionários influenciam as atitudes e o comportamento no local de trabalho. Influenciam também o desempenho e a satisfação do indivíduo.</a:t>
            </a:r>
          </a:p>
          <a:p>
            <a:pPr marL="0" indent="0" algn="just">
              <a:buFont typeface="Wingdings" panose="05000000000000000000" pitchFamily="2" charset="2"/>
              <a:buNone/>
            </a:pPr>
            <a:endParaRPr lang="pt-PT" altLang="pt-PT" sz="3200" b="1" dirty="0">
              <a:latin typeface="Garamond" panose="02020404030301010803" pitchFamily="18" charset="0"/>
            </a:endParaRPr>
          </a:p>
          <a:p>
            <a:pPr marL="0" indent="0" algn="just">
              <a:buFont typeface="Wingdings" panose="05000000000000000000" pitchFamily="2" charset="2"/>
              <a:buNone/>
            </a:pPr>
            <a:r>
              <a:rPr lang="pt-PT" altLang="pt-PT" sz="3200" b="1" dirty="0">
                <a:latin typeface="Garamond" panose="02020404030301010803" pitchFamily="18" charset="0"/>
              </a:rPr>
              <a:t>Inteligência emocional (IE)</a:t>
            </a:r>
          </a:p>
          <a:p>
            <a:pPr marL="0" indent="0" algn="just">
              <a:buFont typeface="Wingdings" panose="05000000000000000000" pitchFamily="2" charset="2"/>
              <a:buNone/>
            </a:pPr>
            <a:r>
              <a:rPr lang="pt-PT" altLang="pt-PT" sz="3200" dirty="0">
                <a:latin typeface="Garamond" panose="02020404030301010803" pitchFamily="18" charset="0"/>
              </a:rPr>
              <a:t>Capacidade de entender e reconhecer as nossas emoções e dos outros e usar esse conhecimento para conduzir o pensamento e as acções.</a:t>
            </a:r>
          </a:p>
          <a:p>
            <a:pPr marL="0" indent="0" algn="just">
              <a:buFont typeface="Wingdings" panose="05000000000000000000" pitchFamily="2" charset="2"/>
              <a:buNone/>
            </a:pPr>
            <a:r>
              <a:rPr lang="en-US" altLang="pt-PT" sz="3200" dirty="0">
                <a:latin typeface="Garamond" panose="02020404030301010803" pitchFamily="18" charset="0"/>
                <a:cs typeface="Calibri" panose="020F0502020204030204" pitchFamily="34" charset="0"/>
              </a:rPr>
              <a:t>É</a:t>
            </a:r>
            <a:r>
              <a:rPr lang="en-US" altLang="pt-PT" sz="3200" dirty="0">
                <a:latin typeface="Garamond" panose="02020404030301010803" pitchFamily="18" charset="0"/>
              </a:rPr>
              <a:t> a </a:t>
            </a:r>
            <a:r>
              <a:rPr lang="en-US" altLang="pt-PT" sz="3200" dirty="0" err="1">
                <a:latin typeface="Garamond" panose="02020404030301010803" pitchFamily="18" charset="0"/>
              </a:rPr>
              <a:t>capacidade</a:t>
            </a:r>
            <a:r>
              <a:rPr lang="en-US" altLang="pt-PT" sz="3200" dirty="0">
                <a:latin typeface="Garamond" panose="02020404030301010803" pitchFamily="18" charset="0"/>
              </a:rPr>
              <a:t> de </a:t>
            </a:r>
            <a:r>
              <a:rPr lang="en-US" altLang="pt-PT" sz="3200" dirty="0" err="1">
                <a:latin typeface="Garamond" panose="02020404030301010803" pitchFamily="18" charset="0"/>
              </a:rPr>
              <a:t>sentir</a:t>
            </a:r>
            <a:r>
              <a:rPr lang="en-US" altLang="pt-PT" sz="3200" dirty="0">
                <a:latin typeface="Garamond" panose="02020404030301010803" pitchFamily="18" charset="0"/>
              </a:rPr>
              <a:t>, </a:t>
            </a:r>
            <a:r>
              <a:rPr lang="en-US" altLang="pt-PT" sz="3200" dirty="0" err="1">
                <a:latin typeface="Garamond" panose="02020404030301010803" pitchFamily="18" charset="0"/>
              </a:rPr>
              <a:t>compreender</a:t>
            </a:r>
            <a:r>
              <a:rPr lang="en-US" altLang="pt-PT" sz="3200" dirty="0">
                <a:latin typeface="Garamond" panose="02020404030301010803" pitchFamily="18" charset="0"/>
              </a:rPr>
              <a:t> e </a:t>
            </a:r>
            <a:r>
              <a:rPr lang="en-US" altLang="pt-PT" sz="3200" dirty="0" err="1">
                <a:latin typeface="Garamond" panose="02020404030301010803" pitchFamily="18" charset="0"/>
              </a:rPr>
              <a:t>controlar</a:t>
            </a:r>
            <a:r>
              <a:rPr lang="en-US" altLang="pt-PT" sz="3200" dirty="0">
                <a:latin typeface="Garamond" panose="02020404030301010803" pitchFamily="18" charset="0"/>
              </a:rPr>
              <a:t> o </a:t>
            </a:r>
            <a:r>
              <a:rPr lang="en-US" altLang="pt-PT" sz="3200" dirty="0" err="1">
                <a:latin typeface="Garamond" panose="02020404030301010803" pitchFamily="18" charset="0"/>
              </a:rPr>
              <a:t>estado</a:t>
            </a:r>
            <a:r>
              <a:rPr lang="en-US" altLang="pt-PT" sz="3200" dirty="0">
                <a:latin typeface="Garamond" panose="02020404030301010803" pitchFamily="18" charset="0"/>
              </a:rPr>
              <a:t> </a:t>
            </a:r>
            <a:r>
              <a:rPr lang="en-US" altLang="pt-PT" sz="3200" dirty="0" err="1">
                <a:latin typeface="Garamond" panose="02020404030301010803" pitchFamily="18" charset="0"/>
              </a:rPr>
              <a:t>emocional</a:t>
            </a:r>
            <a:r>
              <a:rPr lang="en-US" altLang="pt-PT" sz="3200" dirty="0">
                <a:latin typeface="Garamond" panose="02020404030301010803" pitchFamily="18" charset="0"/>
              </a:rPr>
              <a:t> </a:t>
            </a:r>
            <a:r>
              <a:rPr lang="en-US" altLang="pt-PT" sz="3200" dirty="0" err="1">
                <a:latin typeface="Garamond" panose="02020404030301010803" pitchFamily="18" charset="0"/>
              </a:rPr>
              <a:t>em</a:t>
            </a:r>
            <a:r>
              <a:rPr lang="en-US" altLang="pt-PT" sz="3200" dirty="0">
                <a:latin typeface="Garamond" panose="02020404030301010803" pitchFamily="18" charset="0"/>
              </a:rPr>
              <a:t> </a:t>
            </a:r>
            <a:r>
              <a:rPr lang="pt-PT" altLang="pt-PT" sz="3200" dirty="0">
                <a:latin typeface="Garamond" panose="02020404030301010803" pitchFamily="18" charset="0"/>
              </a:rPr>
              <a:t>nós e dos outros.</a:t>
            </a:r>
          </a:p>
          <a:p>
            <a:pPr marL="514350" indent="-514350" algn="just">
              <a:lnSpc>
                <a:spcPct val="150000"/>
              </a:lnSpc>
              <a:buAutoNum type="arabicPeriod" startAt="3"/>
            </a:pPr>
            <a:endParaRPr lang="x-none" sz="3200" dirty="0">
              <a:solidFill>
                <a:srgbClr val="00B050"/>
              </a:solidFill>
              <a:latin typeface="Garamond" panose="02020404030301010803" pitchFamily="18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endParaRPr lang="x-none" sz="3200" dirty="0" smtClean="0">
              <a:solidFill>
                <a:srgbClr val="00B050"/>
              </a:solidFill>
              <a:latin typeface="Garamond" panose="02020404030301010803" pitchFamily="18" charset="0"/>
              <a:cs typeface="Calibri" panose="020F0502020204030204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PT" smtClean="0"/>
              <a:t>30-07-2023</a:t>
            </a:r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dirty="0" smtClean="0"/>
              <a:t>Docente: </a:t>
            </a:r>
            <a:r>
              <a:rPr lang="pt-PT" dirty="0" err="1" smtClean="0"/>
              <a:t>Juma</a:t>
            </a:r>
            <a:r>
              <a:rPr lang="pt-PT" dirty="0" smtClean="0"/>
              <a:t> </a:t>
            </a:r>
            <a:r>
              <a:rPr lang="pt-PT" dirty="0" err="1" smtClean="0"/>
              <a:t>Mussa</a:t>
            </a:r>
            <a:r>
              <a:rPr lang="pt-PT" dirty="0" smtClean="0"/>
              <a:t> (MSC)</a:t>
            </a:r>
            <a:r>
              <a:rPr lang="x-none" dirty="0" smtClean="0"/>
              <a:t> e Diogo Mutemba (MBA)</a:t>
            </a:r>
            <a:endParaRPr lang="pt-P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AAB89-0D0A-448B-9984-A7B2CA7EDC1A}" type="slidenum">
              <a:rPr lang="pt-PT" smtClean="0"/>
              <a:t>13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994927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x-none" dirty="0" smtClean="0"/>
              <a:t/>
            </a:r>
            <a:br>
              <a:rPr lang="x-none" dirty="0" smtClean="0"/>
            </a:br>
            <a:r>
              <a:rPr lang="x-none" sz="3100" dirty="0" smtClean="0">
                <a:solidFill>
                  <a:schemeClr val="tx1"/>
                </a:solidFill>
              </a:rPr>
              <a:t>4.</a:t>
            </a:r>
            <a:r>
              <a:rPr lang="x-none" dirty="0" smtClean="0"/>
              <a:t> </a:t>
            </a:r>
            <a:r>
              <a:rPr lang="x-none" sz="3600" dirty="0" smtClean="0">
                <a:solidFill>
                  <a:schemeClr val="tx1"/>
                </a:solidFill>
                <a:latin typeface="Garamond" panose="02020404030301010803" pitchFamily="18" charset="0"/>
                <a:cs typeface="Calibri" panose="020F0502020204030204" pitchFamily="34" charset="0"/>
              </a:rPr>
              <a:t>Aplicar </a:t>
            </a:r>
            <a:r>
              <a:rPr lang="x-none" sz="3600" dirty="0">
                <a:solidFill>
                  <a:schemeClr val="tx1"/>
                </a:solidFill>
                <a:latin typeface="Garamond" panose="02020404030301010803" pitchFamily="18" charset="0"/>
                <a:cs typeface="Calibri" panose="020F0502020204030204" pitchFamily="34" charset="0"/>
              </a:rPr>
              <a:t>os conceitos de emo</a:t>
            </a:r>
            <a:r>
              <a:rPr lang="pt-PT" sz="3600" dirty="0">
                <a:solidFill>
                  <a:schemeClr val="tx1"/>
                </a:solidFill>
                <a:latin typeface="Garamond" panose="02020404030301010803" pitchFamily="18" charset="0"/>
                <a:cs typeface="Calibri" panose="020F0502020204030204" pitchFamily="34" charset="0"/>
              </a:rPr>
              <a:t>çõ</a:t>
            </a:r>
            <a:r>
              <a:rPr lang="x-none" sz="3600" dirty="0">
                <a:solidFill>
                  <a:schemeClr val="tx1"/>
                </a:solidFill>
                <a:latin typeface="Garamond" panose="02020404030301010803" pitchFamily="18" charset="0"/>
                <a:cs typeface="Calibri" panose="020F0502020204030204" pitchFamily="34" charset="0"/>
              </a:rPr>
              <a:t>es e sentimentos </a:t>
            </a:r>
            <a:r>
              <a:rPr lang="pt-PT" sz="3600" dirty="0">
                <a:solidFill>
                  <a:schemeClr val="tx1"/>
                </a:solidFill>
                <a:latin typeface="Garamond" panose="02020404030301010803" pitchFamily="18" charset="0"/>
                <a:cs typeface="Calibri" panose="020F0502020204030204" pitchFamily="34" charset="0"/>
              </a:rPr>
              <a:t>á</a:t>
            </a:r>
            <a:r>
              <a:rPr lang="x-none" sz="3600" dirty="0">
                <a:solidFill>
                  <a:schemeClr val="tx1"/>
                </a:solidFill>
                <a:latin typeface="Garamond" panose="02020404030301010803" pitchFamily="18" charset="0"/>
                <a:cs typeface="Calibri" panose="020F0502020204030204" pitchFamily="34" charset="0"/>
              </a:rPr>
              <a:t> quest</a:t>
            </a:r>
            <a:r>
              <a:rPr lang="pt-PT" sz="3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õ</a:t>
            </a:r>
            <a:r>
              <a:rPr lang="x-none" sz="3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es das </a:t>
            </a:r>
            <a:r>
              <a:rPr lang="x-none" sz="3600" dirty="0">
                <a:solidFill>
                  <a:schemeClr val="tx1"/>
                </a:solidFill>
                <a:latin typeface="Garamond" panose="02020404030301010803" pitchFamily="18" charset="0"/>
                <a:cs typeface="Calibri" panose="020F0502020204030204" pitchFamily="34" charset="0"/>
              </a:rPr>
              <a:t> org</a:t>
            </a:r>
            <a:r>
              <a:rPr lang="pt-PT" sz="3600" dirty="0">
                <a:solidFill>
                  <a:schemeClr val="tx1"/>
                </a:solidFill>
              </a:rPr>
              <a:t/>
            </a:r>
            <a:br>
              <a:rPr lang="pt-PT" sz="3600" dirty="0">
                <a:solidFill>
                  <a:schemeClr val="tx1"/>
                </a:solidFill>
              </a:rPr>
            </a:br>
            <a:endParaRPr lang="pt-PT" sz="3600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9" y="1600200"/>
            <a:ext cx="11380839" cy="4876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x-none" sz="2800" dirty="0" smtClean="0">
                <a:solidFill>
                  <a:srgbClr val="00B050"/>
                </a:solidFill>
                <a:latin typeface="Garamond" panose="02020404030301010803" pitchFamily="18" charset="0"/>
                <a:cs typeface="Calibri" panose="020F0502020204030204" pitchFamily="34" charset="0"/>
              </a:rPr>
              <a:t>4. Aplica</a:t>
            </a:r>
            <a:r>
              <a:rPr lang="pt-PT" sz="2800" dirty="0" err="1" smtClean="0">
                <a:solidFill>
                  <a:srgbClr val="00B050"/>
                </a:solidFill>
                <a:latin typeface="Garamond" panose="02020404030301010803" pitchFamily="18" charset="0"/>
                <a:cs typeface="Calibri" panose="020F0502020204030204" pitchFamily="34" charset="0"/>
              </a:rPr>
              <a:t>çã</a:t>
            </a:r>
            <a:r>
              <a:rPr lang="x-none" sz="2800" dirty="0" smtClean="0">
                <a:solidFill>
                  <a:srgbClr val="00B050"/>
                </a:solidFill>
                <a:latin typeface="Garamond" panose="02020404030301010803" pitchFamily="18" charset="0"/>
                <a:cs typeface="Calibri" panose="020F0502020204030204" pitchFamily="34" charset="0"/>
              </a:rPr>
              <a:t>o dos </a:t>
            </a:r>
            <a:r>
              <a:rPr lang="x-none" sz="2800" dirty="0">
                <a:solidFill>
                  <a:srgbClr val="00B050"/>
                </a:solidFill>
                <a:latin typeface="Garamond" panose="02020404030301010803" pitchFamily="18" charset="0"/>
                <a:cs typeface="Calibri" panose="020F0502020204030204" pitchFamily="34" charset="0"/>
              </a:rPr>
              <a:t>conceitos de emo</a:t>
            </a:r>
            <a:r>
              <a:rPr lang="pt-PT" sz="2800" dirty="0">
                <a:solidFill>
                  <a:srgbClr val="00B050"/>
                </a:solidFill>
                <a:latin typeface="Garamond" panose="02020404030301010803" pitchFamily="18" charset="0"/>
                <a:cs typeface="Calibri" panose="020F0502020204030204" pitchFamily="34" charset="0"/>
              </a:rPr>
              <a:t>çõ</a:t>
            </a:r>
            <a:r>
              <a:rPr lang="x-none" sz="2800" dirty="0">
                <a:solidFill>
                  <a:srgbClr val="00B050"/>
                </a:solidFill>
                <a:latin typeface="Garamond" panose="02020404030301010803" pitchFamily="18" charset="0"/>
                <a:cs typeface="Calibri" panose="020F0502020204030204" pitchFamily="34" charset="0"/>
              </a:rPr>
              <a:t>es e sentimentos </a:t>
            </a:r>
            <a:r>
              <a:rPr lang="pt-PT" sz="2800" dirty="0" smtClean="0">
                <a:solidFill>
                  <a:srgbClr val="00B050"/>
                </a:solidFill>
                <a:latin typeface="Garamond" panose="02020404030301010803" pitchFamily="18" charset="0"/>
                <a:cs typeface="Calibri" panose="020F0502020204030204" pitchFamily="34" charset="0"/>
              </a:rPr>
              <a:t>á</a:t>
            </a:r>
            <a:r>
              <a:rPr lang="x-none" sz="2800" dirty="0" smtClean="0">
                <a:solidFill>
                  <a:srgbClr val="00B050"/>
                </a:solidFill>
                <a:latin typeface="Garamond" panose="02020404030301010803" pitchFamily="18" charset="0"/>
                <a:cs typeface="Calibri" panose="020F0502020204030204" pitchFamily="34" charset="0"/>
              </a:rPr>
              <a:t> </a:t>
            </a:r>
            <a:r>
              <a:rPr lang="x-none" sz="2800" dirty="0">
                <a:solidFill>
                  <a:srgbClr val="00B050"/>
                </a:solidFill>
                <a:latin typeface="Garamond" panose="02020404030301010803" pitchFamily="18" charset="0"/>
                <a:cs typeface="Calibri" panose="020F0502020204030204" pitchFamily="34" charset="0"/>
              </a:rPr>
              <a:t>quest</a:t>
            </a:r>
            <a:r>
              <a:rPr lang="pt-PT" sz="2800" dirty="0">
                <a:solidFill>
                  <a:srgbClr val="00B050"/>
                </a:solidFill>
                <a:latin typeface="Garamond" panose="02020404030301010803" pitchFamily="18" charset="0"/>
                <a:cs typeface="Calibri" panose="020F0502020204030204" pitchFamily="34" charset="0"/>
              </a:rPr>
              <a:t>õ</a:t>
            </a:r>
            <a:r>
              <a:rPr lang="x-none" sz="2800" dirty="0">
                <a:solidFill>
                  <a:srgbClr val="00B050"/>
                </a:solidFill>
                <a:latin typeface="Garamond" panose="02020404030301010803" pitchFamily="18" charset="0"/>
                <a:cs typeface="Calibri" panose="020F0502020204030204" pitchFamily="34" charset="0"/>
              </a:rPr>
              <a:t>es das  </a:t>
            </a:r>
            <a:r>
              <a:rPr lang="x-none" sz="2800" dirty="0" smtClean="0">
                <a:solidFill>
                  <a:srgbClr val="00B050"/>
                </a:solidFill>
                <a:latin typeface="Garamond" panose="02020404030301010803" pitchFamily="18" charset="0"/>
                <a:cs typeface="Calibri" panose="020F0502020204030204" pitchFamily="34" charset="0"/>
              </a:rPr>
              <a:t>org.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pt-PT" sz="2800" b="1" dirty="0" err="1">
                <a:latin typeface="Garamond" panose="02020404030301010803" pitchFamily="18" charset="0"/>
              </a:rPr>
              <a:t>Seleção</a:t>
            </a:r>
            <a:r>
              <a:rPr lang="pt-PT" sz="2800" dirty="0">
                <a:latin typeface="Garamond" panose="02020404030301010803" pitchFamily="18" charset="0"/>
              </a:rPr>
              <a:t>: A IE deveria ser considerada na contratação de </a:t>
            </a:r>
            <a:r>
              <a:rPr lang="pt-PT" sz="2800" dirty="0" smtClean="0">
                <a:latin typeface="Garamond" panose="02020404030301010803" pitchFamily="18" charset="0"/>
              </a:rPr>
              <a:t>funcionários</a:t>
            </a:r>
            <a:r>
              <a:rPr lang="x-none" sz="2800" dirty="0" smtClean="0">
                <a:latin typeface="Garamond" panose="02020404030301010803" pitchFamily="18" charset="0"/>
              </a:rPr>
              <a:t>;</a:t>
            </a:r>
            <a:endParaRPr lang="pt-PT" sz="2800" dirty="0">
              <a:latin typeface="Garamond" panose="02020404030301010803" pitchFamily="18" charset="0"/>
            </a:endParaRPr>
          </a:p>
          <a:p>
            <a:pPr marL="0" indent="0">
              <a:buFont typeface="Wingdings" panose="05000000000000000000" pitchFamily="2" charset="2"/>
              <a:buNone/>
              <a:defRPr/>
            </a:pPr>
            <a:endParaRPr lang="pt-PT" sz="2800" dirty="0">
              <a:latin typeface="Garamond" panose="02020404030301010803" pitchFamily="18" charset="0"/>
            </a:endParaRPr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pt-PT" sz="2800" b="1" dirty="0">
                <a:latin typeface="Garamond" panose="02020404030301010803" pitchFamily="18" charset="0"/>
              </a:rPr>
              <a:t>Tomada de Decisão</a:t>
            </a:r>
            <a:r>
              <a:rPr lang="pt-PT" sz="2800" dirty="0">
                <a:latin typeface="Garamond" panose="02020404030301010803" pitchFamily="18" charset="0"/>
              </a:rPr>
              <a:t>: Apesar de ser presada a racionalidade, as emoções e sentimentos podem influenciar de maneira </a:t>
            </a:r>
            <a:r>
              <a:rPr lang="pt-PT" sz="2800" dirty="0" smtClean="0">
                <a:latin typeface="Garamond" panose="02020404030301010803" pitchFamily="18" charset="0"/>
              </a:rPr>
              <a:t>positiva</a:t>
            </a:r>
            <a:r>
              <a:rPr lang="x-none" sz="2800" dirty="0">
                <a:latin typeface="Garamond" panose="02020404030301010803" pitchFamily="18" charset="0"/>
              </a:rPr>
              <a:t>;</a:t>
            </a:r>
            <a:endParaRPr lang="x-none" sz="2800" dirty="0" smtClean="0">
              <a:latin typeface="Garamond" panose="02020404030301010803" pitchFamily="18" charset="0"/>
            </a:endParaRPr>
          </a:p>
          <a:p>
            <a:pPr marL="0" indent="0">
              <a:buFont typeface="Wingdings" panose="05000000000000000000" pitchFamily="2" charset="2"/>
              <a:buNone/>
              <a:defRPr/>
            </a:pPr>
            <a:endParaRPr lang="x-none" sz="2800" dirty="0" smtClean="0">
              <a:latin typeface="Garamond" panose="02020404030301010803" pitchFamily="18" charset="0"/>
            </a:endParaRPr>
          </a:p>
          <a:p>
            <a:pPr marL="0" indent="0">
              <a:buNone/>
              <a:defRPr/>
            </a:pPr>
            <a:r>
              <a:rPr lang="pt-PT" sz="2800" dirty="0" smtClean="0">
                <a:latin typeface="Garamond" panose="02020404030301010803" pitchFamily="18" charset="0"/>
              </a:rPr>
              <a:t>Os </a:t>
            </a:r>
            <a:r>
              <a:rPr lang="pt-PT" sz="2800" dirty="0">
                <a:latin typeface="Garamond" panose="02020404030301010803" pitchFamily="18" charset="0"/>
              </a:rPr>
              <a:t>líderes devem contratar pessoas positivas para compor a </a:t>
            </a:r>
            <a:r>
              <a:rPr lang="pt-PT" sz="2800" dirty="0" smtClean="0">
                <a:latin typeface="Garamond" panose="02020404030301010803" pitchFamily="18" charset="0"/>
              </a:rPr>
              <a:t>equipe</a:t>
            </a:r>
            <a:r>
              <a:rPr lang="x-none" sz="2800" dirty="0" smtClean="0">
                <a:latin typeface="Garamond" panose="02020404030301010803" pitchFamily="18" charset="0"/>
              </a:rPr>
              <a:t>;</a:t>
            </a:r>
            <a:endParaRPr lang="pt-PT" sz="2800" dirty="0">
              <a:latin typeface="Garamond" panose="02020404030301010803" pitchFamily="18" charset="0"/>
            </a:endParaRPr>
          </a:p>
          <a:p>
            <a:pPr marL="0" indent="0">
              <a:buNone/>
            </a:pPr>
            <a:endParaRPr lang="pt-PT" sz="2800" dirty="0">
              <a:solidFill>
                <a:srgbClr val="00B050"/>
              </a:solidFill>
              <a:latin typeface="Garamond" panose="02020404030301010803" pitchFamily="18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PT" smtClean="0"/>
              <a:t>30-07-2023</a:t>
            </a:r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dirty="0" smtClean="0"/>
              <a:t>Docente: </a:t>
            </a:r>
            <a:r>
              <a:rPr lang="pt-PT" dirty="0" err="1" smtClean="0"/>
              <a:t>Juma</a:t>
            </a:r>
            <a:r>
              <a:rPr lang="pt-PT" dirty="0" smtClean="0"/>
              <a:t> </a:t>
            </a:r>
            <a:r>
              <a:rPr lang="pt-PT" dirty="0" err="1" smtClean="0"/>
              <a:t>Mussa</a:t>
            </a:r>
            <a:r>
              <a:rPr lang="pt-PT" dirty="0" smtClean="0"/>
              <a:t> (MSC)</a:t>
            </a:r>
            <a:r>
              <a:rPr lang="x-none" dirty="0" smtClean="0"/>
              <a:t> e Diogo Mutemba (MBA)</a:t>
            </a:r>
            <a:endParaRPr lang="pt-P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AAB89-0D0A-448B-9984-A7B2CA7EDC1A}" type="slidenum">
              <a:rPr lang="pt-PT" smtClean="0"/>
              <a:t>14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412818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x-none" sz="3200" dirty="0">
                <a:solidFill>
                  <a:schemeClr val="tx1"/>
                </a:solidFill>
                <a:latin typeface="Garamond" panose="02020404030301010803" pitchFamily="18" charset="0"/>
              </a:rPr>
              <a:t>4.</a:t>
            </a:r>
            <a:r>
              <a:rPr lang="x-none" sz="3200" dirty="0">
                <a:latin typeface="Garamond" panose="02020404030301010803" pitchFamily="18" charset="0"/>
              </a:rPr>
              <a:t> </a:t>
            </a:r>
            <a:r>
              <a:rPr lang="x-none" sz="3200" dirty="0">
                <a:solidFill>
                  <a:schemeClr val="tx1"/>
                </a:solidFill>
                <a:latin typeface="Garamond" panose="02020404030301010803" pitchFamily="18" charset="0"/>
                <a:cs typeface="Calibri" panose="020F0502020204030204" pitchFamily="34" charset="0"/>
              </a:rPr>
              <a:t>Aplicar os conceitos de emo</a:t>
            </a:r>
            <a:r>
              <a:rPr lang="pt-PT" sz="3200" dirty="0">
                <a:solidFill>
                  <a:schemeClr val="tx1"/>
                </a:solidFill>
                <a:latin typeface="Garamond" panose="02020404030301010803" pitchFamily="18" charset="0"/>
                <a:cs typeface="Calibri" panose="020F0502020204030204" pitchFamily="34" charset="0"/>
              </a:rPr>
              <a:t>çõ</a:t>
            </a:r>
            <a:r>
              <a:rPr lang="x-none" sz="3200" dirty="0">
                <a:solidFill>
                  <a:schemeClr val="tx1"/>
                </a:solidFill>
                <a:latin typeface="Garamond" panose="02020404030301010803" pitchFamily="18" charset="0"/>
                <a:cs typeface="Calibri" panose="020F0502020204030204" pitchFamily="34" charset="0"/>
              </a:rPr>
              <a:t>es e sentimentos </a:t>
            </a:r>
            <a:r>
              <a:rPr lang="pt-PT" sz="3200" dirty="0">
                <a:solidFill>
                  <a:schemeClr val="tx1"/>
                </a:solidFill>
                <a:latin typeface="Garamond" panose="02020404030301010803" pitchFamily="18" charset="0"/>
                <a:cs typeface="Calibri" panose="020F0502020204030204" pitchFamily="34" charset="0"/>
              </a:rPr>
              <a:t>á</a:t>
            </a:r>
            <a:r>
              <a:rPr lang="x-none" sz="3200" dirty="0">
                <a:solidFill>
                  <a:schemeClr val="tx1"/>
                </a:solidFill>
                <a:latin typeface="Garamond" panose="02020404030301010803" pitchFamily="18" charset="0"/>
                <a:cs typeface="Calibri" panose="020F0502020204030204" pitchFamily="34" charset="0"/>
              </a:rPr>
              <a:t> quest</a:t>
            </a:r>
            <a:r>
              <a:rPr lang="pt-PT" sz="3200" dirty="0">
                <a:solidFill>
                  <a:schemeClr val="tx1"/>
                </a:solidFill>
                <a:latin typeface="Garamond" panose="02020404030301010803" pitchFamily="18" charset="0"/>
                <a:cs typeface="Calibri" panose="020F0502020204030204" pitchFamily="34" charset="0"/>
              </a:rPr>
              <a:t>õ</a:t>
            </a:r>
            <a:r>
              <a:rPr lang="x-none" sz="3200" dirty="0">
                <a:solidFill>
                  <a:schemeClr val="tx1"/>
                </a:solidFill>
                <a:latin typeface="Garamond" panose="02020404030301010803" pitchFamily="18" charset="0"/>
                <a:cs typeface="Calibri" panose="020F0502020204030204" pitchFamily="34" charset="0"/>
              </a:rPr>
              <a:t>es das  org</a:t>
            </a:r>
            <a:endParaRPr lang="pt-PT" sz="3200" dirty="0">
              <a:latin typeface="Garamond" panose="020204040303010108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x-none" sz="2600" dirty="0">
                <a:solidFill>
                  <a:srgbClr val="00B050"/>
                </a:solidFill>
                <a:latin typeface="Garamond" panose="02020404030301010803" pitchFamily="18" charset="0"/>
                <a:cs typeface="Calibri" panose="020F0502020204030204" pitchFamily="34" charset="0"/>
              </a:rPr>
              <a:t>Aplica</a:t>
            </a:r>
            <a:r>
              <a:rPr lang="pt-PT" sz="2600" dirty="0" err="1">
                <a:solidFill>
                  <a:srgbClr val="00B050"/>
                </a:solidFill>
                <a:latin typeface="Garamond" panose="02020404030301010803" pitchFamily="18" charset="0"/>
                <a:cs typeface="Calibri" panose="020F0502020204030204" pitchFamily="34" charset="0"/>
              </a:rPr>
              <a:t>çã</a:t>
            </a:r>
            <a:r>
              <a:rPr lang="x-none" sz="2600" dirty="0">
                <a:solidFill>
                  <a:srgbClr val="00B050"/>
                </a:solidFill>
                <a:latin typeface="Garamond" panose="02020404030301010803" pitchFamily="18" charset="0"/>
                <a:cs typeface="Calibri" panose="020F0502020204030204" pitchFamily="34" charset="0"/>
              </a:rPr>
              <a:t>o dos conceitos de emo</a:t>
            </a:r>
            <a:r>
              <a:rPr lang="pt-PT" sz="2600" dirty="0">
                <a:solidFill>
                  <a:srgbClr val="00B050"/>
                </a:solidFill>
                <a:latin typeface="Garamond" panose="02020404030301010803" pitchFamily="18" charset="0"/>
                <a:cs typeface="Calibri" panose="020F0502020204030204" pitchFamily="34" charset="0"/>
              </a:rPr>
              <a:t>çõ</a:t>
            </a:r>
            <a:r>
              <a:rPr lang="x-none" sz="2600" dirty="0">
                <a:solidFill>
                  <a:srgbClr val="00B050"/>
                </a:solidFill>
                <a:latin typeface="Garamond" panose="02020404030301010803" pitchFamily="18" charset="0"/>
                <a:cs typeface="Calibri" panose="020F0502020204030204" pitchFamily="34" charset="0"/>
              </a:rPr>
              <a:t>es e sentimentos </a:t>
            </a:r>
            <a:r>
              <a:rPr lang="pt-PT" sz="2600" dirty="0">
                <a:solidFill>
                  <a:srgbClr val="00B050"/>
                </a:solidFill>
                <a:latin typeface="Garamond" panose="02020404030301010803" pitchFamily="18" charset="0"/>
                <a:cs typeface="Calibri" panose="020F0502020204030204" pitchFamily="34" charset="0"/>
              </a:rPr>
              <a:t>á</a:t>
            </a:r>
            <a:r>
              <a:rPr lang="x-none" sz="2600" dirty="0">
                <a:solidFill>
                  <a:srgbClr val="00B050"/>
                </a:solidFill>
                <a:latin typeface="Garamond" panose="02020404030301010803" pitchFamily="18" charset="0"/>
                <a:cs typeface="Calibri" panose="020F0502020204030204" pitchFamily="34" charset="0"/>
              </a:rPr>
              <a:t> quest</a:t>
            </a:r>
            <a:r>
              <a:rPr lang="pt-PT" sz="2600" dirty="0">
                <a:solidFill>
                  <a:srgbClr val="00B050"/>
                </a:solidFill>
                <a:latin typeface="Garamond" panose="02020404030301010803" pitchFamily="18" charset="0"/>
                <a:cs typeface="Calibri" panose="020F0502020204030204" pitchFamily="34" charset="0"/>
              </a:rPr>
              <a:t>õ</a:t>
            </a:r>
            <a:r>
              <a:rPr lang="x-none" sz="2600" dirty="0">
                <a:solidFill>
                  <a:srgbClr val="00B050"/>
                </a:solidFill>
                <a:latin typeface="Garamond" panose="02020404030301010803" pitchFamily="18" charset="0"/>
                <a:cs typeface="Calibri" panose="020F0502020204030204" pitchFamily="34" charset="0"/>
              </a:rPr>
              <a:t>es das  org</a:t>
            </a:r>
            <a:r>
              <a:rPr lang="x-none" sz="2600" dirty="0" smtClean="0">
                <a:solidFill>
                  <a:srgbClr val="00B050"/>
                </a:solidFill>
                <a:latin typeface="Garamond" panose="02020404030301010803" pitchFamily="18" charset="0"/>
                <a:cs typeface="Calibri" panose="020F0502020204030204" pitchFamily="34" charset="0"/>
              </a:rPr>
              <a:t>. (Cont)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endParaRPr lang="x-none" sz="2600" b="1" dirty="0" smtClean="0">
              <a:latin typeface="Garamond" panose="02020404030301010803" pitchFamily="18" charset="0"/>
            </a:endParaRPr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pt-PT" sz="2600" b="1" dirty="0" smtClean="0">
                <a:latin typeface="Garamond" panose="02020404030301010803" pitchFamily="18" charset="0"/>
              </a:rPr>
              <a:t>Criatividade</a:t>
            </a:r>
            <a:r>
              <a:rPr lang="pt-PT" sz="2600" dirty="0">
                <a:latin typeface="Garamond" panose="02020404030301010803" pitchFamily="18" charset="0"/>
              </a:rPr>
              <a:t>: Pessoas de bom-humor tendem a ser mais criativas do que as mal-humoradas.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endParaRPr lang="pt-PT" sz="2600" dirty="0">
              <a:latin typeface="Garamond" panose="02020404030301010803" pitchFamily="18" charset="0"/>
            </a:endParaRPr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pt-PT" sz="2600" b="1" dirty="0">
                <a:latin typeface="Garamond" panose="02020404030301010803" pitchFamily="18" charset="0"/>
              </a:rPr>
              <a:t>Motivação</a:t>
            </a:r>
            <a:r>
              <a:rPr lang="pt-PT" sz="2600" dirty="0">
                <a:latin typeface="Garamond" panose="02020404030301010803" pitchFamily="18" charset="0"/>
              </a:rPr>
              <a:t>: Vários estudos destacam  a importância de sentimentos e emoções na motivação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endParaRPr lang="pt-PT" sz="2600" dirty="0">
              <a:latin typeface="Garamond" panose="02020404030301010803" pitchFamily="18" charset="0"/>
            </a:endParaRPr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pt-PT" sz="2600" b="1" dirty="0">
                <a:latin typeface="Garamond" panose="02020404030301010803" pitchFamily="18" charset="0"/>
              </a:rPr>
              <a:t>Liderança</a:t>
            </a:r>
            <a:r>
              <a:rPr lang="pt-PT" sz="2600" dirty="0">
                <a:latin typeface="Garamond" panose="02020404030301010803" pitchFamily="18" charset="0"/>
              </a:rPr>
              <a:t>: Líderes animados podem contagiar seus funcionários.</a:t>
            </a:r>
          </a:p>
          <a:p>
            <a:pPr>
              <a:defRPr/>
            </a:pPr>
            <a:endParaRPr lang="pt-PT" sz="2600" dirty="0">
              <a:latin typeface="Garamond" panose="02020404030301010803" pitchFamily="18" charset="0"/>
            </a:endParaRPr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pt-PT" sz="2600" b="1" dirty="0">
                <a:latin typeface="Garamond" panose="02020404030301010803" pitchFamily="18" charset="0"/>
              </a:rPr>
              <a:t>Negociação</a:t>
            </a:r>
            <a:r>
              <a:rPr lang="pt-PT" sz="2600" dirty="0">
                <a:latin typeface="Garamond" panose="02020404030301010803" pitchFamily="18" charset="0"/>
              </a:rPr>
              <a:t>: A negociação é um processo emocional.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endParaRPr lang="pt-PT" sz="2600" dirty="0">
              <a:latin typeface="Garamond" panose="02020404030301010803" pitchFamily="18" charset="0"/>
            </a:endParaRPr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pt-PT" sz="2600" b="1" dirty="0">
                <a:latin typeface="Garamond" panose="02020404030301010803" pitchFamily="18" charset="0"/>
              </a:rPr>
              <a:t>Atendimento ao cliente</a:t>
            </a:r>
            <a:r>
              <a:rPr lang="pt-PT" sz="2600" dirty="0">
                <a:latin typeface="Garamond" panose="02020404030301010803" pitchFamily="18" charset="0"/>
              </a:rPr>
              <a:t>: Estudos feitos comprovam que existe uma compatibilidade emocional entre um cliente e um funcionário.</a:t>
            </a:r>
          </a:p>
          <a:p>
            <a:pPr marL="0" indent="0">
              <a:lnSpc>
                <a:spcPct val="150000"/>
              </a:lnSpc>
              <a:buNone/>
            </a:pPr>
            <a:endParaRPr lang="pt-PT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PT" smtClean="0"/>
              <a:t>30-07-2023</a:t>
            </a:r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dirty="0" smtClean="0"/>
              <a:t>Docente: </a:t>
            </a:r>
            <a:r>
              <a:rPr lang="pt-PT" dirty="0" err="1" smtClean="0"/>
              <a:t>Juma</a:t>
            </a:r>
            <a:r>
              <a:rPr lang="pt-PT" dirty="0" smtClean="0"/>
              <a:t> </a:t>
            </a:r>
            <a:r>
              <a:rPr lang="pt-PT" dirty="0" err="1" smtClean="0"/>
              <a:t>Mussa</a:t>
            </a:r>
            <a:r>
              <a:rPr lang="pt-PT" dirty="0" smtClean="0"/>
              <a:t> (MSC)</a:t>
            </a:r>
            <a:r>
              <a:rPr lang="x-none" dirty="0" smtClean="0"/>
              <a:t> e Diogo Mutemba</a:t>
            </a:r>
            <a:endParaRPr lang="pt-P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AAB89-0D0A-448B-9984-A7B2CA7EDC1A}" type="slidenum">
              <a:rPr lang="pt-PT" smtClean="0"/>
              <a:t>15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509913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481036"/>
          </a:xfrm>
        </p:spPr>
        <p:txBody>
          <a:bodyPr>
            <a:normAutofit fontScale="90000"/>
          </a:bodyPr>
          <a:lstStyle/>
          <a:p>
            <a:r>
              <a:rPr lang="en-US" dirty="0"/>
              <a:t> </a:t>
            </a:r>
            <a:endParaRPr lang="pt-PT" sz="3200" b="1" dirty="0">
              <a:latin typeface="Garamond" panose="020204040303010108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09934"/>
            <a:ext cx="10515600" cy="5167029"/>
          </a:xfrm>
        </p:spPr>
        <p:txBody>
          <a:bodyPr/>
          <a:lstStyle/>
          <a:p>
            <a:pPr marL="0" indent="0">
              <a:buNone/>
            </a:pPr>
            <a:endParaRPr lang="x-none" b="1" dirty="0">
              <a:latin typeface="Garamond" panose="02020404030301010803" pitchFamily="18" charset="0"/>
            </a:endParaRPr>
          </a:p>
          <a:p>
            <a:pPr marL="0" indent="0">
              <a:buNone/>
            </a:pPr>
            <a:r>
              <a:rPr lang="x-none" b="1" dirty="0" smtClean="0">
                <a:latin typeface="Garamond" panose="02020404030301010803" pitchFamily="18" charset="0"/>
              </a:rPr>
              <a:t>Biografia utilizada</a:t>
            </a:r>
          </a:p>
          <a:p>
            <a:pPr marL="0" indent="0">
              <a:buNone/>
            </a:pPr>
            <a:endParaRPr lang="x-none" b="1" dirty="0">
              <a:latin typeface="Garamond" panose="02020404030301010803" pitchFamily="18" charset="0"/>
            </a:endParaRPr>
          </a:p>
          <a:p>
            <a:pPr marL="0" indent="0">
              <a:buNone/>
            </a:pPr>
            <a:r>
              <a:rPr lang="x-none" b="1" dirty="0" smtClean="0">
                <a:latin typeface="Garamond" panose="02020404030301010803" pitchFamily="18" charset="0"/>
              </a:rPr>
              <a:t>ROBBINS, S.P. </a:t>
            </a:r>
            <a:r>
              <a:rPr lang="x-none" b="1" i="1" dirty="0" smtClean="0">
                <a:latin typeface="Garamond" panose="02020404030301010803" pitchFamily="18" charset="0"/>
              </a:rPr>
              <a:t>Comportamento Organizacional.</a:t>
            </a:r>
            <a:r>
              <a:rPr lang="en-US" b="1" i="1" dirty="0" smtClean="0">
                <a:latin typeface="Garamond" panose="02020404030301010803" pitchFamily="18" charset="0"/>
              </a:rPr>
              <a:t> </a:t>
            </a:r>
            <a:r>
              <a:rPr lang="x-none" b="1" i="1" dirty="0" smtClean="0">
                <a:latin typeface="Garamond" panose="02020404030301010803" pitchFamily="18" charset="0"/>
              </a:rPr>
              <a:t>S</a:t>
            </a:r>
            <a:r>
              <a:rPr lang="pt-PT" b="1" i="1" dirty="0" smtClean="0">
                <a:latin typeface="Garamond" panose="02020404030301010803" pitchFamily="18" charset="0"/>
              </a:rPr>
              <a:t>ã</a:t>
            </a:r>
            <a:r>
              <a:rPr lang="x-none" b="1" i="1" dirty="0" smtClean="0">
                <a:latin typeface="Garamond" panose="02020404030301010803" pitchFamily="18" charset="0"/>
              </a:rPr>
              <a:t>o Paulo: Pearson-Prentice Hall. 2009.</a:t>
            </a:r>
          </a:p>
          <a:p>
            <a:pPr marL="0" indent="0">
              <a:buNone/>
            </a:pPr>
            <a:endParaRPr lang="x-none" b="1" i="1" dirty="0">
              <a:latin typeface="Garamond" panose="02020404030301010803" pitchFamily="18" charset="0"/>
            </a:endParaRPr>
          </a:p>
          <a:p>
            <a:pPr marL="0" indent="0">
              <a:buNone/>
            </a:pPr>
            <a:r>
              <a:rPr lang="x-none" i="1" smtClean="0"/>
              <a:t>.</a:t>
            </a:r>
            <a:endParaRPr lang="pt-PT" i="1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PT" dirty="0" smtClean="0"/>
              <a:t>30-07-202</a:t>
            </a:r>
            <a:r>
              <a:rPr lang="x-none" dirty="0" smtClean="0"/>
              <a:t>4</a:t>
            </a:r>
            <a:endParaRPr lang="pt-P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dirty="0"/>
              <a:t>Docente: </a:t>
            </a:r>
            <a:r>
              <a:rPr lang="pt-PT" dirty="0" err="1"/>
              <a:t>Juma</a:t>
            </a:r>
            <a:r>
              <a:rPr lang="pt-PT" dirty="0"/>
              <a:t> </a:t>
            </a:r>
            <a:r>
              <a:rPr lang="pt-PT" dirty="0" err="1"/>
              <a:t>Mussa</a:t>
            </a:r>
            <a:r>
              <a:rPr lang="pt-PT" dirty="0"/>
              <a:t> (MSC</a:t>
            </a:r>
            <a:r>
              <a:rPr lang="pt-PT" dirty="0" smtClean="0"/>
              <a:t>)</a:t>
            </a:r>
            <a:r>
              <a:rPr lang="x-none" dirty="0" smtClean="0"/>
              <a:t> e Diogo Mutemba (MBA)</a:t>
            </a:r>
            <a:endParaRPr lang="pt-P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AAB89-0D0A-448B-9984-A7B2CA7EDC1A}" type="slidenum">
              <a:rPr lang="pt-PT" smtClean="0"/>
              <a:t>16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99967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pt-PT" sz="3200" b="1" dirty="0">
              <a:latin typeface="Garamond" panose="020204040303010108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6603" y="1392072"/>
            <a:ext cx="11067197" cy="510426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x-none" sz="2400" b="0" dirty="0" smtClean="0">
              <a:latin typeface="Garamond" panose="02020404030301010803" pitchFamily="18" charset="0"/>
            </a:endParaRPr>
          </a:p>
          <a:p>
            <a:pPr marL="0" indent="0" algn="ctr">
              <a:buNone/>
            </a:pPr>
            <a:endParaRPr lang="x-none" sz="4800" dirty="0" smtClean="0">
              <a:latin typeface="Kristen ITC" panose="03050502040202030202" pitchFamily="66" charset="0"/>
            </a:endParaRPr>
          </a:p>
          <a:p>
            <a:pPr marL="0" indent="0" algn="ctr">
              <a:buNone/>
            </a:pPr>
            <a:endParaRPr lang="x-none" sz="4800" dirty="0">
              <a:latin typeface="Kristen ITC" panose="03050502040202030202" pitchFamily="66" charset="0"/>
            </a:endParaRPr>
          </a:p>
          <a:p>
            <a:pPr marL="0" indent="0" algn="ctr">
              <a:buNone/>
            </a:pPr>
            <a:endParaRPr lang="x-none" sz="4800" dirty="0" smtClean="0">
              <a:latin typeface="Kristen ITC" panose="03050502040202030202" pitchFamily="66" charset="0"/>
            </a:endParaRPr>
          </a:p>
          <a:p>
            <a:pPr marL="0" indent="0" algn="ctr">
              <a:buNone/>
            </a:pPr>
            <a:r>
              <a:rPr lang="x-none" sz="4800" dirty="0" smtClean="0">
                <a:latin typeface="Kristen ITC" panose="03050502040202030202" pitchFamily="66" charset="0"/>
              </a:rPr>
              <a:t>FIM </a:t>
            </a:r>
            <a:endParaRPr lang="x-none" sz="4800" dirty="0">
              <a:latin typeface="Kristen ITC" panose="03050502040202030202" pitchFamily="66" charset="0"/>
            </a:endParaRPr>
          </a:p>
          <a:p>
            <a:pPr marL="0" indent="0" algn="ctr">
              <a:buNone/>
            </a:pPr>
            <a:endParaRPr lang="pt-PT" sz="2400" b="0" dirty="0">
              <a:latin typeface="Ink Free" panose="03080402000500000000" pitchFamily="66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PT"/>
              <a:t>30-07-2023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/>
              <a:t>Docente: Juma Mussa (MSC)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AAB89-0D0A-448B-9984-A7B2CA7EDC1A}" type="slidenum">
              <a:rPr lang="pt-PT" smtClean="0"/>
              <a:t>17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014872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26696"/>
          </a:xfrm>
        </p:spPr>
        <p:txBody>
          <a:bodyPr/>
          <a:lstStyle/>
          <a:p>
            <a:r>
              <a:rPr lang="en-US" dirty="0" smtClean="0"/>
              <a:t> </a:t>
            </a:r>
            <a:r>
              <a:rPr lang="x-none" dirty="0" smtClean="0"/>
              <a:t>                               </a:t>
            </a:r>
            <a:r>
              <a:rPr lang="en-US" b="1" dirty="0" smtClean="0">
                <a:latin typeface="Garamond" panose="02020404030301010803" pitchFamily="18" charset="0"/>
              </a:rPr>
              <a:t>AULA-</a:t>
            </a:r>
            <a:r>
              <a:rPr lang="x-none" b="1" dirty="0">
                <a:latin typeface="Garamond" panose="02020404030301010803" pitchFamily="18" charset="0"/>
              </a:rPr>
              <a:t> 4</a:t>
            </a:r>
            <a:r>
              <a:rPr lang="en-US" sz="3200" dirty="0" smtClean="0">
                <a:latin typeface="Garamond" panose="02020404030301010803" pitchFamily="18" charset="0"/>
              </a:rPr>
              <a:t>     </a:t>
            </a:r>
            <a:endParaRPr lang="pt-PT" sz="3200" dirty="0">
              <a:latin typeface="Garamond" panose="020204040303010108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1319" y="914400"/>
            <a:ext cx="11136573" cy="526256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pt-PT" dirty="0" smtClean="0">
              <a:latin typeface="Garamond" panose="02020404030301010803" pitchFamily="18" charset="0"/>
            </a:endParaRPr>
          </a:p>
          <a:p>
            <a:pPr marL="0" indent="0" algn="just">
              <a:buNone/>
            </a:pPr>
            <a:endParaRPr lang="x-none" dirty="0" smtClean="0">
              <a:latin typeface="Garamond" panose="02020404030301010803" pitchFamily="18" charset="0"/>
            </a:endParaRPr>
          </a:p>
          <a:p>
            <a:pPr marL="0" indent="0" algn="just">
              <a:buNone/>
            </a:pPr>
            <a:endParaRPr lang="x-none" dirty="0">
              <a:latin typeface="Garamond" panose="02020404030301010803" pitchFamily="18" charset="0"/>
            </a:endParaRPr>
          </a:p>
          <a:p>
            <a:pPr marL="0" indent="0" algn="just">
              <a:buNone/>
            </a:pPr>
            <a:endParaRPr lang="x-none" dirty="0" smtClean="0">
              <a:latin typeface="Garamond" panose="02020404030301010803" pitchFamily="18" charset="0"/>
            </a:endParaRPr>
          </a:p>
          <a:p>
            <a:pPr marL="0" indent="0" algn="just">
              <a:buNone/>
            </a:pPr>
            <a:r>
              <a:rPr lang="x-none" sz="2800" b="1" dirty="0" smtClean="0">
                <a:latin typeface="+mj-lt"/>
                <a:cs typeface="Times New Roman" panose="02020603050405020304" pitchFamily="18" charset="0"/>
              </a:rPr>
              <a:t>Sum</a:t>
            </a:r>
            <a:r>
              <a:rPr lang="pt-PT" sz="2800" b="1" dirty="0" smtClean="0">
                <a:latin typeface="+mj-lt"/>
                <a:cs typeface="Times New Roman" panose="02020603050405020304" pitchFamily="18" charset="0"/>
              </a:rPr>
              <a:t>á</a:t>
            </a:r>
            <a:r>
              <a:rPr lang="x-none" sz="2800" b="1" dirty="0" smtClean="0">
                <a:latin typeface="+mj-lt"/>
                <a:cs typeface="Times New Roman" panose="02020603050405020304" pitchFamily="18" charset="0"/>
              </a:rPr>
              <a:t>rio</a:t>
            </a:r>
            <a:r>
              <a:rPr lang="x-none" sz="4400" b="1" dirty="0" smtClean="0">
                <a:latin typeface="Garamond" panose="02020404030301010803" pitchFamily="18" charset="0"/>
                <a:cs typeface="Times New Roman" panose="02020603050405020304" pitchFamily="18" charset="0"/>
              </a:rPr>
              <a:t>: </a:t>
            </a:r>
            <a:r>
              <a:rPr lang="x-none" sz="4000" dirty="0" smtClean="0">
                <a:latin typeface="Garamond" panose="02020404030301010803" pitchFamily="18" charset="0"/>
              </a:rPr>
              <a:t>Sentimentos </a:t>
            </a:r>
            <a:r>
              <a:rPr lang="x-none" sz="4000" dirty="0">
                <a:latin typeface="Garamond" panose="02020404030301010803" pitchFamily="18" charset="0"/>
              </a:rPr>
              <a:t>e Emoções</a:t>
            </a:r>
            <a:r>
              <a:rPr lang="x-none" sz="4000" b="1" dirty="0" smtClean="0">
                <a:latin typeface="Garamond" panose="02020404030301010803" pitchFamily="18" charset="0"/>
                <a:cs typeface="Times New Roman" panose="02020603050405020304" pitchFamily="18" charset="0"/>
              </a:rPr>
              <a:t> </a:t>
            </a:r>
            <a:endParaRPr lang="pt-PT" sz="4000" b="1" dirty="0">
              <a:latin typeface="Garamond" panose="02020404030301010803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PT" dirty="0" smtClean="0"/>
              <a:t>30-07-202</a:t>
            </a:r>
            <a:r>
              <a:rPr lang="x-none" dirty="0" smtClean="0"/>
              <a:t>4</a:t>
            </a:r>
            <a:endParaRPr lang="pt-PT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dirty="0" smtClean="0"/>
              <a:t>Docente</a:t>
            </a:r>
            <a:r>
              <a:rPr lang="x-none" dirty="0" smtClean="0"/>
              <a:t>s</a:t>
            </a:r>
            <a:r>
              <a:rPr lang="pt-PT" dirty="0" smtClean="0"/>
              <a:t>: </a:t>
            </a:r>
            <a:r>
              <a:rPr lang="pt-PT" dirty="0" err="1"/>
              <a:t>Juma</a:t>
            </a:r>
            <a:r>
              <a:rPr lang="pt-PT" dirty="0"/>
              <a:t> </a:t>
            </a:r>
            <a:r>
              <a:rPr lang="pt-PT" dirty="0" err="1" smtClean="0"/>
              <a:t>Mussa</a:t>
            </a:r>
            <a:r>
              <a:rPr lang="x-none" dirty="0" smtClean="0"/>
              <a:t> (MSC) e Diogo Mutemba</a:t>
            </a:r>
            <a:r>
              <a:rPr lang="pt-PT" dirty="0" smtClean="0"/>
              <a:t> (</a:t>
            </a:r>
            <a:r>
              <a:rPr lang="x-none" dirty="0" smtClean="0"/>
              <a:t>MBA</a:t>
            </a:r>
            <a:r>
              <a:rPr lang="pt-PT" dirty="0" smtClean="0"/>
              <a:t>)</a:t>
            </a:r>
            <a:endParaRPr lang="pt-PT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AAB89-0D0A-448B-9984-A7B2CA7EDC1A}" type="slidenum">
              <a:rPr lang="pt-PT" smtClean="0"/>
              <a:t>2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370248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x-none" sz="2800" b="1" spc="0" dirty="0" smtClean="0">
                <a:solidFill>
                  <a:srgbClr val="292934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Aula </a:t>
            </a:r>
            <a:r>
              <a:rPr lang="x-none" sz="3100" b="1" spc="0" dirty="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4: </a:t>
            </a:r>
            <a:r>
              <a:rPr lang="x-none" sz="3200" dirty="0">
                <a:solidFill>
                  <a:schemeClr val="tx1"/>
                </a:solidFill>
              </a:rPr>
              <a:t>Sentimentos e Emoções</a:t>
            </a:r>
            <a:endParaRPr lang="pt-PT" sz="3200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x-none" sz="3600" b="1" dirty="0" smtClean="0">
                <a:solidFill>
                  <a:srgbClr val="00B050"/>
                </a:solidFill>
                <a:latin typeface="Garamond" panose="02020404030301010803" pitchFamily="18" charset="0"/>
              </a:rPr>
              <a:t>Objectivo </a:t>
            </a:r>
            <a:r>
              <a:rPr lang="x-none" sz="3600" b="1" dirty="0">
                <a:solidFill>
                  <a:srgbClr val="00B050"/>
                </a:solidFill>
                <a:latin typeface="Garamond" panose="02020404030301010803" pitchFamily="18" charset="0"/>
              </a:rPr>
              <a:t>da aula</a:t>
            </a:r>
            <a:r>
              <a:rPr lang="x-none" sz="3600" b="1" dirty="0" smtClean="0">
                <a:solidFill>
                  <a:srgbClr val="00B050"/>
                </a:solidFill>
                <a:latin typeface="Garamond" panose="02020404030301010803" pitchFamily="18" charset="0"/>
              </a:rPr>
              <a:t>:</a:t>
            </a:r>
          </a:p>
          <a:p>
            <a:pPr marL="514350" indent="-514350" algn="just">
              <a:buFont typeface="+mj-lt"/>
              <a:buAutoNum type="arabicPeriod"/>
              <a:defRPr/>
            </a:pPr>
            <a:r>
              <a:rPr lang="x-none" sz="3200" dirty="0" smtClean="0">
                <a:latin typeface="Garamond" panose="02020404030301010803" pitchFamily="18" charset="0"/>
                <a:cs typeface="Calibri" panose="020F0502020204030204" pitchFamily="34" charset="0"/>
              </a:rPr>
              <a:t>Definir o coneito de Emo</a:t>
            </a:r>
            <a:r>
              <a:rPr lang="pt-PT" sz="3200" dirty="0" err="1" smtClean="0">
                <a:latin typeface="Garamond" panose="02020404030301010803" pitchFamily="18" charset="0"/>
                <a:cs typeface="Calibri" panose="020F0502020204030204" pitchFamily="34" charset="0"/>
              </a:rPr>
              <a:t>çõ</a:t>
            </a:r>
            <a:r>
              <a:rPr lang="x-none" sz="3200" dirty="0" smtClean="0">
                <a:latin typeface="Garamond" panose="02020404030301010803" pitchFamily="18" charset="0"/>
                <a:cs typeface="Calibri" panose="020F0502020204030204" pitchFamily="34" charset="0"/>
              </a:rPr>
              <a:t>es e Sentimentos;</a:t>
            </a:r>
          </a:p>
          <a:p>
            <a:pPr marL="514350" indent="-514350" algn="just">
              <a:buFont typeface="+mj-lt"/>
              <a:buAutoNum type="arabicPeriod"/>
              <a:defRPr/>
            </a:pPr>
            <a:r>
              <a:rPr lang="x-none" sz="3200" dirty="0" smtClean="0">
                <a:latin typeface="Garamond" panose="02020404030301010803" pitchFamily="18" charset="0"/>
                <a:cs typeface="Calibri" panose="020F0502020204030204" pitchFamily="34" charset="0"/>
              </a:rPr>
              <a:t>Identificar as fontes das emo</a:t>
            </a:r>
            <a:r>
              <a:rPr lang="pt-PT" sz="3200" dirty="0" err="1" smtClean="0">
                <a:latin typeface="Garamond" panose="02020404030301010803" pitchFamily="18" charset="0"/>
                <a:cs typeface="Calibri" panose="020F0502020204030204" pitchFamily="34" charset="0"/>
              </a:rPr>
              <a:t>çõ</a:t>
            </a:r>
            <a:r>
              <a:rPr lang="x-none" sz="3200" dirty="0" smtClean="0">
                <a:latin typeface="Garamond" panose="02020404030301010803" pitchFamily="18" charset="0"/>
                <a:cs typeface="Calibri" panose="020F0502020204030204" pitchFamily="34" charset="0"/>
              </a:rPr>
              <a:t>es;</a:t>
            </a:r>
          </a:p>
          <a:p>
            <a:pPr marL="514350" indent="-514350" algn="just">
              <a:buFont typeface="+mj-lt"/>
              <a:buAutoNum type="arabicPeriod"/>
              <a:defRPr/>
            </a:pPr>
            <a:r>
              <a:rPr lang="x-none" sz="3200" dirty="0" smtClean="0">
                <a:latin typeface="Garamond" panose="02020404030301010803" pitchFamily="18" charset="0"/>
                <a:cs typeface="Calibri" panose="020F0502020204030204" pitchFamily="34" charset="0"/>
              </a:rPr>
              <a:t>Discutir o conceito de Esfor</a:t>
            </a:r>
            <a:r>
              <a:rPr lang="pt-PT" sz="3200" dirty="0" smtClean="0">
                <a:latin typeface="Garamond" panose="02020404030301010803" pitchFamily="18" charset="0"/>
                <a:cs typeface="Calibri" panose="020F0502020204030204" pitchFamily="34" charset="0"/>
              </a:rPr>
              <a:t>ç</a:t>
            </a:r>
            <a:r>
              <a:rPr lang="x-none" sz="3200" dirty="0" smtClean="0">
                <a:latin typeface="Garamond" panose="02020404030301010803" pitchFamily="18" charset="0"/>
                <a:cs typeface="Calibri" panose="020F0502020204030204" pitchFamily="34" charset="0"/>
              </a:rPr>
              <a:t>o Emocional; </a:t>
            </a:r>
          </a:p>
          <a:p>
            <a:pPr marL="514350" indent="-514350" algn="just">
              <a:buFont typeface="+mj-lt"/>
              <a:buAutoNum type="arabicPeriod"/>
              <a:defRPr/>
            </a:pPr>
            <a:r>
              <a:rPr lang="x-none" sz="3200" dirty="0" smtClean="0">
                <a:latin typeface="Garamond" panose="02020404030301010803" pitchFamily="18" charset="0"/>
                <a:cs typeface="Calibri" panose="020F0502020204030204" pitchFamily="34" charset="0"/>
              </a:rPr>
              <a:t>Descrever  a Teoria dos Eventos e a sua aplica</a:t>
            </a:r>
            <a:r>
              <a:rPr lang="pt-PT" sz="3200" dirty="0" err="1" smtClean="0">
                <a:latin typeface="Garamond" panose="02020404030301010803" pitchFamily="18" charset="0"/>
                <a:cs typeface="Calibri" panose="020F0502020204030204" pitchFamily="34" charset="0"/>
              </a:rPr>
              <a:t>çã</a:t>
            </a:r>
            <a:r>
              <a:rPr lang="x-none" sz="3200" dirty="0" smtClean="0">
                <a:latin typeface="Garamond" panose="02020404030301010803" pitchFamily="18" charset="0"/>
                <a:cs typeface="Calibri" panose="020F0502020204030204" pitchFamily="34" charset="0"/>
              </a:rPr>
              <a:t>;</a:t>
            </a:r>
          </a:p>
          <a:p>
            <a:pPr marL="514350" indent="-514350" algn="just">
              <a:buFont typeface="+mj-lt"/>
              <a:buAutoNum type="arabicPeriod"/>
              <a:defRPr/>
            </a:pPr>
            <a:r>
              <a:rPr lang="x-none" sz="3200" dirty="0" smtClean="0">
                <a:latin typeface="Garamond" panose="02020404030301010803" pitchFamily="18" charset="0"/>
                <a:cs typeface="Calibri" panose="020F0502020204030204" pitchFamily="34" charset="0"/>
              </a:rPr>
              <a:t>Aplicar os conceitos de emo</a:t>
            </a:r>
            <a:r>
              <a:rPr lang="pt-PT" sz="3200" dirty="0" err="1" smtClean="0">
                <a:latin typeface="Garamond" panose="02020404030301010803" pitchFamily="18" charset="0"/>
                <a:cs typeface="Calibri" panose="020F0502020204030204" pitchFamily="34" charset="0"/>
              </a:rPr>
              <a:t>çõ</a:t>
            </a:r>
            <a:r>
              <a:rPr lang="x-none" sz="3200" dirty="0" smtClean="0">
                <a:latin typeface="Garamond" panose="02020404030301010803" pitchFamily="18" charset="0"/>
                <a:cs typeface="Calibri" panose="020F0502020204030204" pitchFamily="34" charset="0"/>
              </a:rPr>
              <a:t>es e sentimentos </a:t>
            </a:r>
            <a:r>
              <a:rPr lang="pt-PT" sz="3200" dirty="0" smtClean="0">
                <a:latin typeface="Garamond" panose="02020404030301010803" pitchFamily="18" charset="0"/>
                <a:cs typeface="Calibri" panose="020F0502020204030204" pitchFamily="34" charset="0"/>
              </a:rPr>
              <a:t>á</a:t>
            </a:r>
            <a:r>
              <a:rPr lang="x-none" sz="3200" dirty="0" smtClean="0">
                <a:latin typeface="Garamond" panose="02020404030301010803" pitchFamily="18" charset="0"/>
                <a:cs typeface="Calibri" panose="020F0502020204030204" pitchFamily="34" charset="0"/>
              </a:rPr>
              <a:t> quest</a:t>
            </a:r>
            <a:r>
              <a:rPr lang="pt-PT" sz="3200" dirty="0" smtClean="0">
                <a:latin typeface="Calibri" panose="020F0502020204030204" pitchFamily="34" charset="0"/>
                <a:cs typeface="Calibri" panose="020F0502020204030204" pitchFamily="34" charset="0"/>
              </a:rPr>
              <a:t>õ</a:t>
            </a:r>
            <a:r>
              <a:rPr lang="x-none" sz="3200" dirty="0" smtClean="0">
                <a:latin typeface="Calibri" panose="020F0502020204030204" pitchFamily="34" charset="0"/>
                <a:cs typeface="Calibri" panose="020F0502020204030204" pitchFamily="34" charset="0"/>
              </a:rPr>
              <a:t>es das </a:t>
            </a:r>
            <a:r>
              <a:rPr lang="x-none" sz="3200" dirty="0" smtClean="0">
                <a:latin typeface="Garamond" panose="02020404030301010803" pitchFamily="18" charset="0"/>
                <a:cs typeface="Calibri" panose="020F0502020204030204" pitchFamily="34" charset="0"/>
              </a:rPr>
              <a:t> org. </a:t>
            </a:r>
          </a:p>
          <a:p>
            <a:pPr marL="514350" indent="-514350" algn="just">
              <a:lnSpc>
                <a:spcPct val="200000"/>
              </a:lnSpc>
              <a:buFont typeface="+mj-lt"/>
              <a:buAutoNum type="arabicPeriod"/>
              <a:defRPr/>
            </a:pPr>
            <a:endParaRPr lang="x-none" sz="2800" dirty="0">
              <a:latin typeface="Garamond" panose="02020404030301010803" pitchFamily="18" charset="0"/>
              <a:cs typeface="Calibri" panose="020F0502020204030204" pitchFamily="34" charset="0"/>
            </a:endParaRPr>
          </a:p>
          <a:p>
            <a:pPr marL="0" indent="0">
              <a:buClr>
                <a:schemeClr val="tx1"/>
              </a:buClr>
              <a:buNone/>
              <a:defRPr/>
            </a:pPr>
            <a:endParaRPr lang="x-none" sz="2800" dirty="0"/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v"/>
              <a:defRPr/>
            </a:pPr>
            <a:endParaRPr lang="x-none" sz="2800" dirty="0" smtClean="0"/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v"/>
              <a:defRPr/>
            </a:pPr>
            <a:endParaRPr lang="x-none" sz="2800" dirty="0" smtClean="0"/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v"/>
              <a:defRPr/>
            </a:pPr>
            <a:endParaRPr lang="pt-PT" sz="2800" dirty="0"/>
          </a:p>
          <a:p>
            <a:pPr marL="0" indent="0">
              <a:buNone/>
            </a:pPr>
            <a:endParaRPr lang="pt-PT" sz="2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PT" dirty="0" smtClean="0"/>
              <a:t>30-07-202</a:t>
            </a:r>
            <a:r>
              <a:rPr lang="x-none" dirty="0" smtClean="0"/>
              <a:t>4</a:t>
            </a:r>
            <a:endParaRPr lang="pt-P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dirty="0" smtClean="0"/>
              <a:t>Docente: </a:t>
            </a:r>
            <a:r>
              <a:rPr lang="pt-PT" dirty="0" err="1" smtClean="0"/>
              <a:t>Juma</a:t>
            </a:r>
            <a:r>
              <a:rPr lang="pt-PT" dirty="0" smtClean="0"/>
              <a:t> </a:t>
            </a:r>
            <a:r>
              <a:rPr lang="pt-PT" dirty="0" err="1" smtClean="0"/>
              <a:t>Mussa</a:t>
            </a:r>
            <a:r>
              <a:rPr lang="pt-PT" dirty="0" smtClean="0"/>
              <a:t> (MSC)</a:t>
            </a:r>
            <a:r>
              <a:rPr lang="x-none" dirty="0" smtClean="0"/>
              <a:t> e Diogo Mutemba (MBA)</a:t>
            </a:r>
            <a:endParaRPr lang="pt-P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AAB89-0D0A-448B-9984-A7B2CA7EDC1A}" type="slidenum">
              <a:rPr lang="pt-PT" smtClean="0"/>
              <a:t>3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96992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 </a:t>
            </a:r>
            <a:r>
              <a:rPr lang="x-none" dirty="0" smtClean="0"/>
              <a:t/>
            </a:r>
            <a:br>
              <a:rPr lang="x-none" dirty="0" smtClean="0"/>
            </a:br>
            <a:r>
              <a:rPr lang="x-none" dirty="0" smtClean="0"/>
              <a:t/>
            </a:r>
            <a:br>
              <a:rPr lang="x-none" dirty="0" smtClean="0"/>
            </a:br>
            <a:r>
              <a:rPr lang="x-none" dirty="0" smtClean="0">
                <a:solidFill>
                  <a:schemeClr val="tx1"/>
                </a:solidFill>
              </a:rPr>
              <a:t>1. </a:t>
            </a:r>
            <a:r>
              <a:rPr lang="x-none" sz="3600" dirty="0" smtClean="0">
                <a:solidFill>
                  <a:schemeClr val="tx1"/>
                </a:solidFill>
                <a:latin typeface="Garamond" panose="02020404030301010803" pitchFamily="18" charset="0"/>
                <a:cs typeface="Calibri" panose="020F0502020204030204" pitchFamily="34" charset="0"/>
              </a:rPr>
              <a:t>Definir </a:t>
            </a:r>
            <a:r>
              <a:rPr lang="x-none" sz="3600" dirty="0">
                <a:solidFill>
                  <a:schemeClr val="tx1"/>
                </a:solidFill>
                <a:latin typeface="Garamond" panose="02020404030301010803" pitchFamily="18" charset="0"/>
                <a:cs typeface="Calibri" panose="020F0502020204030204" pitchFamily="34" charset="0"/>
              </a:rPr>
              <a:t>o coneito de Emo</a:t>
            </a:r>
            <a:r>
              <a:rPr lang="pt-PT" sz="3600" dirty="0" err="1">
                <a:solidFill>
                  <a:schemeClr val="tx1"/>
                </a:solidFill>
                <a:latin typeface="Garamond" panose="02020404030301010803" pitchFamily="18" charset="0"/>
                <a:cs typeface="Calibri" panose="020F0502020204030204" pitchFamily="34" charset="0"/>
              </a:rPr>
              <a:t>çõ</a:t>
            </a:r>
            <a:r>
              <a:rPr lang="x-none" sz="3600" dirty="0">
                <a:solidFill>
                  <a:schemeClr val="tx1"/>
                </a:solidFill>
                <a:latin typeface="Garamond" panose="02020404030301010803" pitchFamily="18" charset="0"/>
                <a:cs typeface="Calibri" panose="020F0502020204030204" pitchFamily="34" charset="0"/>
              </a:rPr>
              <a:t>es e Sentimentos</a:t>
            </a:r>
            <a:r>
              <a:rPr lang="pt-PT" sz="3600" dirty="0">
                <a:solidFill>
                  <a:schemeClr val="tx1"/>
                </a:solidFill>
                <a:latin typeface="Garamond" panose="02020404030301010803" pitchFamily="18" charset="0"/>
              </a:rPr>
              <a:t/>
            </a:r>
            <a:br>
              <a:rPr lang="pt-PT" sz="3600" dirty="0">
                <a:solidFill>
                  <a:schemeClr val="tx1"/>
                </a:solidFill>
                <a:latin typeface="Garamond" panose="02020404030301010803" pitchFamily="18" charset="0"/>
              </a:rPr>
            </a:br>
            <a:r>
              <a:rPr lang="x-none" sz="3600" dirty="0">
                <a:solidFill>
                  <a:schemeClr val="tx1"/>
                </a:solidFill>
                <a:latin typeface="Garamond" panose="02020404030301010803" pitchFamily="18" charset="0"/>
              </a:rPr>
              <a:t/>
            </a:r>
            <a:br>
              <a:rPr lang="x-none" sz="3600" dirty="0">
                <a:solidFill>
                  <a:schemeClr val="tx1"/>
                </a:solidFill>
                <a:latin typeface="Garamond" panose="02020404030301010803" pitchFamily="18" charset="0"/>
              </a:rPr>
            </a:br>
            <a:endParaRPr lang="pt-PT" sz="3600" dirty="0">
              <a:solidFill>
                <a:schemeClr val="tx1"/>
              </a:solidFill>
              <a:latin typeface="Garamond" panose="02020404030301010803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Wingdings" panose="05000000000000000000" pitchFamily="2" charset="2"/>
              <a:buAutoNum type="arabicPeriod"/>
              <a:defRPr/>
            </a:pPr>
            <a:r>
              <a:rPr lang="x-none" altLang="pt-PT" sz="3200" b="1" dirty="0" smtClean="0">
                <a:solidFill>
                  <a:srgbClr val="00B050"/>
                </a:solidFill>
                <a:latin typeface="Garamond" panose="02020404030301010803" pitchFamily="18" charset="0"/>
              </a:rPr>
              <a:t>Contextualiza</a:t>
            </a:r>
            <a:r>
              <a:rPr lang="pt-PT" altLang="pt-PT" sz="3200" b="1" dirty="0" err="1" smtClean="0">
                <a:solidFill>
                  <a:srgbClr val="00B050"/>
                </a:solidFill>
                <a:latin typeface="Garamond" panose="02020404030301010803" pitchFamily="18" charset="0"/>
              </a:rPr>
              <a:t>çã</a:t>
            </a:r>
            <a:r>
              <a:rPr lang="x-none" altLang="pt-PT" sz="3200" b="1" dirty="0" smtClean="0">
                <a:solidFill>
                  <a:srgbClr val="00B050"/>
                </a:solidFill>
                <a:latin typeface="Garamond" panose="02020404030301010803" pitchFamily="18" charset="0"/>
              </a:rPr>
              <a:t>o</a:t>
            </a:r>
          </a:p>
          <a:p>
            <a:r>
              <a:rPr lang="pt-PT" sz="2800" dirty="0" smtClean="0">
                <a:latin typeface="Garamond" panose="02020404030301010803" pitchFamily="18" charset="0"/>
              </a:rPr>
              <a:t>Quase </a:t>
            </a:r>
            <a:r>
              <a:rPr lang="pt-PT" sz="2800" dirty="0">
                <a:latin typeface="Garamond" panose="02020404030301010803" pitchFamily="18" charset="0"/>
              </a:rPr>
              <a:t>todas as nossas </a:t>
            </a:r>
            <a:r>
              <a:rPr lang="pt-PT" sz="2800" dirty="0" smtClean="0">
                <a:latin typeface="Garamond" panose="02020404030301010803" pitchFamily="18" charset="0"/>
              </a:rPr>
              <a:t>a</a:t>
            </a:r>
            <a:r>
              <a:rPr lang="x-none" sz="2800" dirty="0" smtClean="0">
                <a:latin typeface="Garamond" panose="02020404030301010803" pitchFamily="18" charset="0"/>
              </a:rPr>
              <a:t>c</a:t>
            </a:r>
            <a:r>
              <a:rPr lang="pt-PT" sz="2800" dirty="0" err="1" smtClean="0">
                <a:latin typeface="Garamond" panose="02020404030301010803" pitchFamily="18" charset="0"/>
              </a:rPr>
              <a:t>ções</a:t>
            </a:r>
            <a:r>
              <a:rPr lang="pt-PT" sz="2800" dirty="0" smtClean="0">
                <a:latin typeface="Garamond" panose="02020404030301010803" pitchFamily="18" charset="0"/>
              </a:rPr>
              <a:t> </a:t>
            </a:r>
            <a:r>
              <a:rPr lang="pt-PT" sz="2800" dirty="0">
                <a:latin typeface="Garamond" panose="02020404030301010803" pitchFamily="18" charset="0"/>
              </a:rPr>
              <a:t>estão relacionadas a </a:t>
            </a:r>
            <a:r>
              <a:rPr lang="pt-PT" sz="2800" b="1" dirty="0">
                <a:latin typeface="Garamond" panose="02020404030301010803" pitchFamily="18" charset="0"/>
              </a:rPr>
              <a:t>diferentes emoções e sentimentos</a:t>
            </a:r>
            <a:r>
              <a:rPr lang="pt-PT" sz="2800" dirty="0">
                <a:latin typeface="Garamond" panose="02020404030301010803" pitchFamily="18" charset="0"/>
              </a:rPr>
              <a:t>, seja na vida pessoal ou profissional.</a:t>
            </a:r>
          </a:p>
          <a:p>
            <a:r>
              <a:rPr lang="pt-PT" sz="2800" dirty="0">
                <a:latin typeface="Garamond" panose="02020404030301010803" pitchFamily="18" charset="0"/>
              </a:rPr>
              <a:t>Somos criaturas emocionais e, por isso, experimentamos diversos sentimentos ao longo do dia, que podem desencadear </a:t>
            </a:r>
            <a:r>
              <a:rPr lang="pt-PT" sz="2800" dirty="0" err="1" smtClean="0">
                <a:latin typeface="Garamond" panose="02020404030301010803" pitchFamily="18" charset="0"/>
              </a:rPr>
              <a:t>rea</a:t>
            </a:r>
            <a:r>
              <a:rPr lang="x-none" sz="2800" dirty="0" smtClean="0">
                <a:latin typeface="Garamond" panose="02020404030301010803" pitchFamily="18" charset="0"/>
              </a:rPr>
              <a:t>c</a:t>
            </a:r>
            <a:r>
              <a:rPr lang="pt-PT" sz="2800" dirty="0" err="1" smtClean="0">
                <a:latin typeface="Garamond" panose="02020404030301010803" pitchFamily="18" charset="0"/>
              </a:rPr>
              <a:t>ções</a:t>
            </a:r>
            <a:r>
              <a:rPr lang="pt-PT" sz="2800" dirty="0" smtClean="0">
                <a:latin typeface="Garamond" panose="02020404030301010803" pitchFamily="18" charset="0"/>
              </a:rPr>
              <a:t> </a:t>
            </a:r>
            <a:r>
              <a:rPr lang="pt-PT" sz="2800" dirty="0">
                <a:latin typeface="Garamond" panose="02020404030301010803" pitchFamily="18" charset="0"/>
              </a:rPr>
              <a:t>e </a:t>
            </a:r>
            <a:r>
              <a:rPr lang="pt-PT" sz="2800" b="1" dirty="0">
                <a:latin typeface="Garamond" panose="02020404030301010803" pitchFamily="18" charset="0"/>
              </a:rPr>
              <a:t>influenciar decisões</a:t>
            </a:r>
            <a:r>
              <a:rPr lang="pt-PT" sz="2800" dirty="0">
                <a:latin typeface="Garamond" panose="02020404030301010803" pitchFamily="18" charset="0"/>
              </a:rPr>
              <a:t>.</a:t>
            </a:r>
          </a:p>
          <a:p>
            <a:r>
              <a:rPr lang="pt-PT" sz="2800" dirty="0">
                <a:latin typeface="Garamond" panose="02020404030301010803" pitchFamily="18" charset="0"/>
              </a:rPr>
              <a:t>Não saber lidar com emoções e sentimentos pode ser prejudicial em todos os aspectos da vida, incluindo </a:t>
            </a:r>
            <a:r>
              <a:rPr lang="x-none" sz="2800" dirty="0" smtClean="0">
                <a:latin typeface="Garamond" panose="02020404030301010803" pitchFamily="18" charset="0"/>
              </a:rPr>
              <a:t>a profissional.</a:t>
            </a:r>
            <a:endParaRPr lang="pt-PT" sz="2800" dirty="0">
              <a:latin typeface="Garamond" panose="02020404030301010803" pitchFamily="18" charset="0"/>
            </a:endParaRPr>
          </a:p>
          <a:p>
            <a:pPr marL="742950" indent="-742950">
              <a:buAutoNum type="arabicPeriod"/>
              <a:defRPr/>
            </a:pPr>
            <a:endParaRPr lang="x-none" altLang="pt-PT" sz="3800" b="1" dirty="0" smtClean="0">
              <a:latin typeface="Garamond" panose="02020404030301010803" pitchFamily="18" charset="0"/>
            </a:endParaRPr>
          </a:p>
          <a:p>
            <a:pPr marL="742950" indent="-742950">
              <a:buAutoNum type="arabicPeriod"/>
              <a:defRPr/>
            </a:pPr>
            <a:endParaRPr lang="x-none" altLang="pt-PT" sz="3800" b="1" dirty="0" smtClean="0">
              <a:latin typeface="Garamond" panose="02020404030301010803" pitchFamily="18" charset="0"/>
            </a:endParaRPr>
          </a:p>
          <a:p>
            <a:pPr marL="0" indent="0">
              <a:buNone/>
            </a:pPr>
            <a:endParaRPr lang="pt-PT" sz="2800" b="0" dirty="0">
              <a:latin typeface="Garamond" panose="02020404030301010803" pitchFamily="18" charset="0"/>
            </a:endParaRPr>
          </a:p>
          <a:p>
            <a:pPr marL="0" indent="0" algn="just">
              <a:buNone/>
            </a:pPr>
            <a:endParaRPr lang="en-US" sz="2800" dirty="0">
              <a:latin typeface="Garamond" panose="02020404030301010803" pitchFamily="18" charset="0"/>
            </a:endParaRPr>
          </a:p>
          <a:p>
            <a:pPr marL="0" indent="0">
              <a:buNone/>
            </a:pPr>
            <a:endParaRPr lang="pt-PT" sz="2800" dirty="0">
              <a:latin typeface="Garamond" panose="02020404030301010803" pitchFamily="18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609600" y="3540"/>
            <a:ext cx="3860800" cy="329184"/>
          </a:xfrm>
        </p:spPr>
        <p:txBody>
          <a:bodyPr/>
          <a:lstStyle/>
          <a:p>
            <a:r>
              <a:rPr lang="pt-PT" dirty="0" smtClean="0"/>
              <a:t>30-07-202</a:t>
            </a:r>
            <a:r>
              <a:rPr lang="x-none" dirty="0" smtClean="0"/>
              <a:t>4</a:t>
            </a:r>
            <a:endParaRPr lang="pt-PT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dirty="0"/>
              <a:t>Docente: </a:t>
            </a:r>
            <a:r>
              <a:rPr lang="pt-PT" dirty="0" err="1"/>
              <a:t>Juma</a:t>
            </a:r>
            <a:r>
              <a:rPr lang="pt-PT" dirty="0"/>
              <a:t> </a:t>
            </a:r>
            <a:r>
              <a:rPr lang="pt-PT" dirty="0" err="1"/>
              <a:t>Mussa</a:t>
            </a:r>
            <a:r>
              <a:rPr lang="pt-PT" dirty="0"/>
              <a:t> (MSC</a:t>
            </a:r>
            <a:r>
              <a:rPr lang="pt-PT" dirty="0" smtClean="0"/>
              <a:t>)</a:t>
            </a:r>
            <a:r>
              <a:rPr lang="x-none" dirty="0" smtClean="0"/>
              <a:t> e Diogo Mutemba  (MBA)</a:t>
            </a:r>
            <a:endParaRPr lang="pt-PT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AAB89-0D0A-448B-9984-A7B2CA7EDC1A}" type="slidenum">
              <a:rPr lang="pt-PT" smtClean="0"/>
              <a:t>4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737586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x-none" dirty="0" smtClean="0">
                <a:solidFill>
                  <a:schemeClr val="tx1"/>
                </a:solidFill>
                <a:latin typeface="Garamond" panose="02020404030301010803" pitchFamily="18" charset="0"/>
              </a:rPr>
              <a:t/>
            </a:r>
            <a:br>
              <a:rPr lang="x-none" dirty="0" smtClean="0">
                <a:solidFill>
                  <a:schemeClr val="tx1"/>
                </a:solidFill>
                <a:latin typeface="Garamond" panose="02020404030301010803" pitchFamily="18" charset="0"/>
              </a:rPr>
            </a:br>
            <a:r>
              <a:rPr lang="x-none" dirty="0" smtClean="0">
                <a:solidFill>
                  <a:schemeClr val="tx1"/>
                </a:solidFill>
                <a:latin typeface="Garamond" panose="02020404030301010803" pitchFamily="18" charset="0"/>
              </a:rPr>
              <a:t/>
            </a:r>
            <a:br>
              <a:rPr lang="x-none" dirty="0" smtClean="0">
                <a:solidFill>
                  <a:schemeClr val="tx1"/>
                </a:solidFill>
                <a:latin typeface="Garamond" panose="02020404030301010803" pitchFamily="18" charset="0"/>
              </a:rPr>
            </a:br>
            <a:r>
              <a:rPr lang="x-none" sz="3200" dirty="0" smtClean="0">
                <a:solidFill>
                  <a:schemeClr val="tx1"/>
                </a:solidFill>
                <a:latin typeface="Garamond" panose="02020404030301010803" pitchFamily="18" charset="0"/>
                <a:cs typeface="Times New Roman" panose="02020603050405020304" pitchFamily="18" charset="0"/>
              </a:rPr>
              <a:t/>
            </a:r>
            <a:br>
              <a:rPr lang="x-none" sz="3200" dirty="0" smtClean="0">
                <a:solidFill>
                  <a:schemeClr val="tx1"/>
                </a:solidFill>
                <a:latin typeface="Garamond" panose="02020404030301010803" pitchFamily="18" charset="0"/>
                <a:cs typeface="Times New Roman" panose="02020603050405020304" pitchFamily="18" charset="0"/>
              </a:rPr>
            </a:br>
            <a:r>
              <a:rPr lang="pt-PT" sz="3200" dirty="0">
                <a:solidFill>
                  <a:schemeClr val="tx1"/>
                </a:solidFill>
                <a:latin typeface="Garamond" panose="02020404030301010803" pitchFamily="18" charset="0"/>
              </a:rPr>
              <a:t/>
            </a:r>
            <a:br>
              <a:rPr lang="pt-PT" sz="3200" dirty="0">
                <a:solidFill>
                  <a:schemeClr val="tx1"/>
                </a:solidFill>
                <a:latin typeface="Garamond" panose="02020404030301010803" pitchFamily="18" charset="0"/>
              </a:rPr>
            </a:br>
            <a:r>
              <a:rPr lang="x-none" sz="3200" dirty="0" smtClean="0">
                <a:solidFill>
                  <a:schemeClr val="tx1"/>
                </a:solidFill>
                <a:latin typeface="Garamond" panose="02020404030301010803" pitchFamily="18" charset="0"/>
              </a:rPr>
              <a:t/>
            </a:r>
            <a:br>
              <a:rPr lang="x-none" sz="3200" dirty="0" smtClean="0">
                <a:solidFill>
                  <a:schemeClr val="tx1"/>
                </a:solidFill>
                <a:latin typeface="Garamond" panose="02020404030301010803" pitchFamily="18" charset="0"/>
              </a:rPr>
            </a:br>
            <a:r>
              <a:rPr lang="x-none" sz="3200" dirty="0" smtClean="0">
                <a:solidFill>
                  <a:schemeClr val="tx1"/>
                </a:solidFill>
              </a:rPr>
              <a:t>1</a:t>
            </a:r>
            <a:r>
              <a:rPr lang="x-none" sz="3200" dirty="0">
                <a:solidFill>
                  <a:schemeClr val="tx1"/>
                </a:solidFill>
              </a:rPr>
              <a:t>. </a:t>
            </a:r>
            <a:r>
              <a:rPr lang="x-none" sz="3600" dirty="0">
                <a:solidFill>
                  <a:schemeClr val="tx1"/>
                </a:solidFill>
                <a:latin typeface="Garamond" panose="02020404030301010803" pitchFamily="18" charset="0"/>
                <a:cs typeface="Calibri" panose="020F0502020204030204" pitchFamily="34" charset="0"/>
              </a:rPr>
              <a:t>Definir o coneito de Emo</a:t>
            </a:r>
            <a:r>
              <a:rPr lang="pt-PT" sz="3600" dirty="0" err="1">
                <a:solidFill>
                  <a:schemeClr val="tx1"/>
                </a:solidFill>
                <a:latin typeface="Garamond" panose="02020404030301010803" pitchFamily="18" charset="0"/>
                <a:cs typeface="Calibri" panose="020F0502020204030204" pitchFamily="34" charset="0"/>
              </a:rPr>
              <a:t>çõ</a:t>
            </a:r>
            <a:r>
              <a:rPr lang="x-none" sz="3600" dirty="0">
                <a:solidFill>
                  <a:schemeClr val="tx1"/>
                </a:solidFill>
                <a:latin typeface="Garamond" panose="02020404030301010803" pitchFamily="18" charset="0"/>
                <a:cs typeface="Calibri" panose="020F0502020204030204" pitchFamily="34" charset="0"/>
              </a:rPr>
              <a:t>es e Sentimentos</a:t>
            </a:r>
            <a:r>
              <a:rPr lang="pt-PT" sz="3600" dirty="0">
                <a:solidFill>
                  <a:schemeClr val="tx1"/>
                </a:solidFill>
                <a:latin typeface="Garamond" panose="02020404030301010803" pitchFamily="18" charset="0"/>
              </a:rPr>
              <a:t/>
            </a:r>
            <a:br>
              <a:rPr lang="pt-PT" sz="3600" dirty="0">
                <a:solidFill>
                  <a:schemeClr val="tx1"/>
                </a:solidFill>
                <a:latin typeface="Garamond" panose="02020404030301010803" pitchFamily="18" charset="0"/>
              </a:rPr>
            </a:br>
            <a:r>
              <a:rPr lang="x-none" sz="3600" dirty="0">
                <a:solidFill>
                  <a:schemeClr val="tx1"/>
                </a:solidFill>
                <a:latin typeface="Garamond" panose="02020404030301010803" pitchFamily="18" charset="0"/>
              </a:rPr>
              <a:t/>
            </a:r>
            <a:br>
              <a:rPr lang="x-none" sz="3600" dirty="0">
                <a:solidFill>
                  <a:schemeClr val="tx1"/>
                </a:solidFill>
                <a:latin typeface="Garamond" panose="02020404030301010803" pitchFamily="18" charset="0"/>
              </a:rPr>
            </a:br>
            <a:r>
              <a:rPr lang="x-none" sz="3200" dirty="0">
                <a:solidFill>
                  <a:schemeClr val="tx1"/>
                </a:solidFill>
                <a:latin typeface="Garamond" panose="02020404030301010803" pitchFamily="18" charset="0"/>
              </a:rPr>
              <a:t/>
            </a:r>
            <a:br>
              <a:rPr lang="x-none" sz="3200" dirty="0">
                <a:solidFill>
                  <a:schemeClr val="tx1"/>
                </a:solidFill>
                <a:latin typeface="Garamond" panose="02020404030301010803" pitchFamily="18" charset="0"/>
              </a:rPr>
            </a:br>
            <a:r>
              <a:rPr lang="pt-PT" sz="3100" dirty="0">
                <a:solidFill>
                  <a:schemeClr val="tx1"/>
                </a:solidFill>
                <a:latin typeface="Garamond" panose="02020404030301010803" pitchFamily="18" charset="0"/>
              </a:rPr>
              <a:t/>
            </a:r>
            <a:br>
              <a:rPr lang="pt-PT" sz="3100" dirty="0">
                <a:solidFill>
                  <a:schemeClr val="tx1"/>
                </a:solidFill>
                <a:latin typeface="Garamond" panose="02020404030301010803" pitchFamily="18" charset="0"/>
              </a:rPr>
            </a:br>
            <a:r>
              <a:rPr lang="pt-PT" dirty="0">
                <a:solidFill>
                  <a:schemeClr val="tx1"/>
                </a:solidFill>
                <a:latin typeface="Garamond" panose="02020404030301010803" pitchFamily="18" charset="0"/>
              </a:rPr>
              <a:t/>
            </a:r>
            <a:br>
              <a:rPr lang="pt-PT" dirty="0">
                <a:solidFill>
                  <a:schemeClr val="tx1"/>
                </a:solidFill>
                <a:latin typeface="Garamond" panose="02020404030301010803" pitchFamily="18" charset="0"/>
              </a:rPr>
            </a:br>
            <a:endParaRPr lang="pt-P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pt-PT" sz="3000" dirty="0">
                <a:latin typeface="Garamond" panose="02020404030301010803" pitchFamily="18" charset="0"/>
              </a:rPr>
              <a:t>Apesar de serem usadas como </a:t>
            </a:r>
            <a:r>
              <a:rPr lang="pt-PT" sz="3000" dirty="0" smtClean="0">
                <a:latin typeface="Garamond" panose="02020404030301010803" pitchFamily="18" charset="0"/>
              </a:rPr>
              <a:t>sinónimos, </a:t>
            </a:r>
            <a:r>
              <a:rPr lang="pt-PT" sz="3000" dirty="0">
                <a:latin typeface="Garamond" panose="02020404030301010803" pitchFamily="18" charset="0"/>
              </a:rPr>
              <a:t>as palavras emoção e sentimento têm significados distintos. </a:t>
            </a:r>
            <a:endParaRPr lang="x-none" sz="3000" dirty="0" smtClean="0">
              <a:latin typeface="Garamond" panose="02020404030301010803" pitchFamily="18" charset="0"/>
            </a:endParaRPr>
          </a:p>
          <a:p>
            <a:pPr marL="0" indent="0">
              <a:buNone/>
            </a:pPr>
            <a:endParaRPr lang="x-none" sz="3000" dirty="0" smtClean="0">
              <a:latin typeface="Garamond" panose="02020404030301010803" pitchFamily="18" charset="0"/>
            </a:endParaRPr>
          </a:p>
          <a:p>
            <a:pPr marL="0" indent="0" algn="just">
              <a:buFont typeface="Wingdings" panose="05000000000000000000" pitchFamily="2" charset="2"/>
              <a:buNone/>
            </a:pPr>
            <a:r>
              <a:rPr lang="x-none" altLang="pt-PT" sz="3000" b="1" dirty="0" smtClean="0">
                <a:solidFill>
                  <a:srgbClr val="00B050"/>
                </a:solidFill>
                <a:latin typeface="Garamond" panose="02020404030301010803" pitchFamily="18" charset="0"/>
              </a:rPr>
              <a:t>Conceitos:</a:t>
            </a:r>
          </a:p>
          <a:p>
            <a:pPr marL="0" indent="0" algn="just">
              <a:buFont typeface="Wingdings" panose="05000000000000000000" pitchFamily="2" charset="2"/>
              <a:buNone/>
            </a:pPr>
            <a:r>
              <a:rPr lang="pt-PT" altLang="pt-PT" sz="2800" b="1" dirty="0" smtClean="0"/>
              <a:t>Afecto</a:t>
            </a:r>
            <a:r>
              <a:rPr lang="pt-PT" altLang="pt-PT" sz="2800" dirty="0" smtClean="0"/>
              <a:t> </a:t>
            </a:r>
            <a:r>
              <a:rPr lang="pt-PT" altLang="pt-PT" sz="2800" dirty="0"/>
              <a:t>- é o termo genérico que abrange grande número de sensações experimentadas </a:t>
            </a:r>
            <a:r>
              <a:rPr lang="pt-PT" altLang="pt-PT" sz="2800" dirty="0" err="1"/>
              <a:t>pelas</a:t>
            </a:r>
            <a:r>
              <a:rPr lang="pt-PT" altLang="pt-PT" sz="2800" dirty="0"/>
              <a:t> pessoas.</a:t>
            </a:r>
          </a:p>
          <a:p>
            <a:pPr marL="0" indent="0" algn="just">
              <a:buFont typeface="Wingdings" panose="05000000000000000000" pitchFamily="2" charset="2"/>
              <a:buNone/>
            </a:pPr>
            <a:endParaRPr lang="pt-PT" altLang="pt-PT" sz="2800" dirty="0"/>
          </a:p>
          <a:p>
            <a:pPr marL="0" indent="0" algn="just">
              <a:buFont typeface="Wingdings" panose="05000000000000000000" pitchFamily="2" charset="2"/>
              <a:buNone/>
            </a:pPr>
            <a:r>
              <a:rPr lang="pt-PT" altLang="pt-PT" sz="2800" b="1" dirty="0"/>
              <a:t>Emoções </a:t>
            </a:r>
            <a:r>
              <a:rPr lang="pt-PT" altLang="pt-PT" sz="2800" dirty="0"/>
              <a:t>- são expressões afectivas intensas dirigidas a alguém ou a alguma coisa.</a:t>
            </a:r>
          </a:p>
          <a:p>
            <a:pPr marL="0" indent="0" algn="just">
              <a:buFont typeface="Wingdings" panose="05000000000000000000" pitchFamily="2" charset="2"/>
              <a:buNone/>
            </a:pPr>
            <a:endParaRPr lang="pt-PT" altLang="pt-PT" sz="2800" dirty="0"/>
          </a:p>
          <a:p>
            <a:pPr marL="0" indent="0" algn="just">
              <a:buFont typeface="Wingdings" panose="05000000000000000000" pitchFamily="2" charset="2"/>
              <a:buNone/>
            </a:pPr>
            <a:r>
              <a:rPr lang="pt-PT" altLang="pt-PT" sz="2800" b="1" dirty="0"/>
              <a:t>Sentimentos</a:t>
            </a:r>
            <a:r>
              <a:rPr lang="pt-PT" altLang="pt-PT" sz="2800" dirty="0"/>
              <a:t> - são estados afectivos menos intensos e mais duradouros do que as emoções e que geralmente não requerem um estímulo contextual para se manifestarem.</a:t>
            </a:r>
          </a:p>
          <a:p>
            <a:pPr marL="0" indent="0">
              <a:buNone/>
            </a:pPr>
            <a:endParaRPr lang="x-none" altLang="pt-PT" sz="2800" b="1" dirty="0" smtClean="0">
              <a:latin typeface="Garamond" panose="02020404030301010803" pitchFamily="18" charset="0"/>
            </a:endParaRPr>
          </a:p>
          <a:p>
            <a:pPr marL="0" indent="0">
              <a:buNone/>
            </a:pPr>
            <a:endParaRPr lang="x-none" altLang="pt-PT" sz="2800" b="1" dirty="0" smtClean="0">
              <a:latin typeface="Garamond" panose="02020404030301010803" pitchFamily="18" charset="0"/>
            </a:endParaRPr>
          </a:p>
          <a:p>
            <a:pPr marL="0" indent="0" algn="just">
              <a:buFont typeface="Wingdings" panose="05000000000000000000" pitchFamily="2" charset="2"/>
              <a:buNone/>
              <a:defRPr/>
            </a:pPr>
            <a:endParaRPr lang="pt-PT" altLang="pt-PT" sz="3200" b="1" dirty="0"/>
          </a:p>
          <a:p>
            <a:pPr marL="0" indent="0">
              <a:buNone/>
            </a:pPr>
            <a:endParaRPr lang="x-none" sz="3200" b="1" dirty="0" smtClean="0">
              <a:solidFill>
                <a:srgbClr val="00B050"/>
              </a:solidFill>
              <a:latin typeface="Garamond" panose="02020404030301010803" pitchFamily="18" charset="0"/>
            </a:endParaRPr>
          </a:p>
          <a:p>
            <a:pPr marL="0" indent="0">
              <a:buNone/>
            </a:pPr>
            <a:endParaRPr lang="pt-PT" sz="3200" b="1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PT" dirty="0" smtClean="0"/>
              <a:t>30-07-20</a:t>
            </a:r>
            <a:r>
              <a:rPr lang="x-none" dirty="0" smtClean="0"/>
              <a:t>24</a:t>
            </a:r>
            <a:endParaRPr lang="pt-P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dirty="0" smtClean="0"/>
              <a:t>Docente: </a:t>
            </a:r>
            <a:r>
              <a:rPr lang="pt-PT" dirty="0" err="1" smtClean="0"/>
              <a:t>Juma</a:t>
            </a:r>
            <a:r>
              <a:rPr lang="pt-PT" dirty="0" smtClean="0"/>
              <a:t> </a:t>
            </a:r>
            <a:r>
              <a:rPr lang="pt-PT" dirty="0" err="1" smtClean="0"/>
              <a:t>Mussa</a:t>
            </a:r>
            <a:r>
              <a:rPr lang="pt-PT" dirty="0" smtClean="0"/>
              <a:t> (MSC)</a:t>
            </a:r>
            <a:r>
              <a:rPr lang="x-none" dirty="0" smtClean="0"/>
              <a:t> e Diogo Mutemba (MBA)</a:t>
            </a:r>
            <a:endParaRPr lang="pt-P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AAB89-0D0A-448B-9984-A7B2CA7EDC1A}" type="slidenum">
              <a:rPr lang="pt-PT" smtClean="0"/>
              <a:t>5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205045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48928"/>
            <a:ext cx="10515600" cy="693175"/>
          </a:xfrm>
        </p:spPr>
        <p:txBody>
          <a:bodyPr>
            <a:noAutofit/>
          </a:bodyPr>
          <a:lstStyle/>
          <a:p>
            <a:r>
              <a:rPr lang="x-none" sz="2800" dirty="0" smtClean="0">
                <a:solidFill>
                  <a:schemeClr val="tx1"/>
                </a:solidFill>
                <a:latin typeface="Garamond" panose="02020404030301010803" pitchFamily="18" charset="0"/>
              </a:rPr>
              <a:t/>
            </a:r>
            <a:br>
              <a:rPr lang="x-none" sz="2800" dirty="0" smtClean="0">
                <a:solidFill>
                  <a:schemeClr val="tx1"/>
                </a:solidFill>
                <a:latin typeface="Garamond" panose="02020404030301010803" pitchFamily="18" charset="0"/>
              </a:rPr>
            </a:br>
            <a:r>
              <a:rPr lang="x-none" sz="2800" dirty="0">
                <a:solidFill>
                  <a:schemeClr val="tx1"/>
                </a:solidFill>
                <a:latin typeface="Garamond" panose="02020404030301010803" pitchFamily="18" charset="0"/>
              </a:rPr>
              <a:t/>
            </a:r>
            <a:br>
              <a:rPr lang="x-none" sz="2800" dirty="0">
                <a:solidFill>
                  <a:schemeClr val="tx1"/>
                </a:solidFill>
                <a:latin typeface="Garamond" panose="02020404030301010803" pitchFamily="18" charset="0"/>
              </a:rPr>
            </a:br>
            <a:r>
              <a:rPr lang="x-none" sz="2800" dirty="0" smtClean="0">
                <a:solidFill>
                  <a:schemeClr val="tx1"/>
                </a:solidFill>
                <a:latin typeface="Garamond" panose="02020404030301010803" pitchFamily="18" charset="0"/>
              </a:rPr>
              <a:t/>
            </a:r>
            <a:br>
              <a:rPr lang="x-none" sz="2800" dirty="0" smtClean="0">
                <a:solidFill>
                  <a:schemeClr val="tx1"/>
                </a:solidFill>
                <a:latin typeface="Garamond" panose="02020404030301010803" pitchFamily="18" charset="0"/>
              </a:rPr>
            </a:br>
            <a:r>
              <a:rPr lang="x-none" sz="2800" dirty="0" smtClean="0">
                <a:solidFill>
                  <a:schemeClr val="tx1"/>
                </a:solidFill>
                <a:latin typeface="Garamond" panose="02020404030301010803" pitchFamily="18" charset="0"/>
              </a:rPr>
              <a:t/>
            </a:r>
            <a:br>
              <a:rPr lang="x-none" sz="2800" dirty="0" smtClean="0">
                <a:solidFill>
                  <a:schemeClr val="tx1"/>
                </a:solidFill>
                <a:latin typeface="Garamond" panose="02020404030301010803" pitchFamily="18" charset="0"/>
              </a:rPr>
            </a:br>
            <a:r>
              <a:rPr lang="x-none" sz="2800" dirty="0">
                <a:solidFill>
                  <a:schemeClr val="tx1"/>
                </a:solidFill>
                <a:latin typeface="Garamond" panose="02020404030301010803" pitchFamily="18" charset="0"/>
              </a:rPr>
              <a:t/>
            </a:r>
            <a:br>
              <a:rPr lang="x-none" sz="2800" dirty="0">
                <a:solidFill>
                  <a:schemeClr val="tx1"/>
                </a:solidFill>
                <a:latin typeface="Garamond" panose="02020404030301010803" pitchFamily="18" charset="0"/>
              </a:rPr>
            </a:br>
            <a:r>
              <a:rPr lang="x-none" sz="2800" dirty="0" smtClean="0">
                <a:solidFill>
                  <a:schemeClr val="tx1"/>
                </a:solidFill>
                <a:latin typeface="Garamond" panose="02020404030301010803" pitchFamily="18" charset="0"/>
              </a:rPr>
              <a:t/>
            </a:r>
            <a:br>
              <a:rPr lang="x-none" sz="2800" dirty="0" smtClean="0">
                <a:solidFill>
                  <a:schemeClr val="tx1"/>
                </a:solidFill>
                <a:latin typeface="Garamond" panose="02020404030301010803" pitchFamily="18" charset="0"/>
              </a:rPr>
            </a:br>
            <a:r>
              <a:rPr lang="x-none" sz="32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2. </a:t>
            </a:r>
            <a:r>
              <a:rPr lang="x-none" sz="3200" dirty="0" smtClean="0">
                <a:solidFill>
                  <a:schemeClr val="tx1"/>
                </a:solidFill>
                <a:latin typeface="Garamond" panose="02020404030301010803" pitchFamily="18" charset="0"/>
                <a:cs typeface="Calibri" panose="020F0502020204030204" pitchFamily="34" charset="0"/>
              </a:rPr>
              <a:t>Identificar </a:t>
            </a:r>
            <a:r>
              <a:rPr lang="x-none" sz="3200" dirty="0">
                <a:solidFill>
                  <a:schemeClr val="tx1"/>
                </a:solidFill>
                <a:latin typeface="Garamond" panose="02020404030301010803" pitchFamily="18" charset="0"/>
                <a:cs typeface="Calibri" panose="020F0502020204030204" pitchFamily="34" charset="0"/>
              </a:rPr>
              <a:t>as fontes das emo</a:t>
            </a:r>
            <a:r>
              <a:rPr lang="pt-PT" sz="3200" dirty="0">
                <a:solidFill>
                  <a:schemeClr val="tx1"/>
                </a:solidFill>
                <a:latin typeface="Garamond" panose="02020404030301010803" pitchFamily="18" charset="0"/>
                <a:cs typeface="Calibri" panose="020F0502020204030204" pitchFamily="34" charset="0"/>
              </a:rPr>
              <a:t>çõ</a:t>
            </a:r>
            <a:r>
              <a:rPr lang="x-none" sz="3200" dirty="0" smtClean="0">
                <a:solidFill>
                  <a:schemeClr val="tx1"/>
                </a:solidFill>
                <a:latin typeface="Garamond" panose="02020404030301010803" pitchFamily="18" charset="0"/>
                <a:cs typeface="Calibri" panose="020F0502020204030204" pitchFamily="34" charset="0"/>
              </a:rPr>
              <a:t>es</a:t>
            </a:r>
            <a:r>
              <a:rPr lang="x-none" sz="3200" dirty="0">
                <a:solidFill>
                  <a:schemeClr val="tx1"/>
                </a:solidFill>
                <a:latin typeface="Garamond" panose="02020404030301010803" pitchFamily="18" charset="0"/>
                <a:cs typeface="Calibri" panose="020F0502020204030204" pitchFamily="34" charset="0"/>
              </a:rPr>
              <a:t/>
            </a:r>
            <a:br>
              <a:rPr lang="x-none" sz="3200" dirty="0">
                <a:solidFill>
                  <a:schemeClr val="tx1"/>
                </a:solidFill>
                <a:latin typeface="Garamond" panose="02020404030301010803" pitchFamily="18" charset="0"/>
                <a:cs typeface="Calibri" panose="020F0502020204030204" pitchFamily="34" charset="0"/>
              </a:rPr>
            </a:br>
            <a:r>
              <a:rPr lang="pt-PT" sz="3200" dirty="0">
                <a:solidFill>
                  <a:schemeClr val="tx1"/>
                </a:solidFill>
                <a:latin typeface="Garamond" panose="02020404030301010803" pitchFamily="18" charset="0"/>
              </a:rPr>
              <a:t/>
            </a:r>
            <a:br>
              <a:rPr lang="pt-PT" sz="3200" dirty="0">
                <a:solidFill>
                  <a:schemeClr val="tx1"/>
                </a:solidFill>
                <a:latin typeface="Garamond" panose="02020404030301010803" pitchFamily="18" charset="0"/>
              </a:rPr>
            </a:br>
            <a:r>
              <a:rPr lang="x-none" sz="2800" dirty="0">
                <a:solidFill>
                  <a:schemeClr val="tx1"/>
                </a:solidFill>
                <a:latin typeface="Garamond" panose="02020404030301010803" pitchFamily="18" charset="0"/>
              </a:rPr>
              <a:t/>
            </a:r>
            <a:br>
              <a:rPr lang="x-none" sz="2800" dirty="0">
                <a:solidFill>
                  <a:schemeClr val="tx1"/>
                </a:solidFill>
                <a:latin typeface="Garamond" panose="02020404030301010803" pitchFamily="18" charset="0"/>
              </a:rPr>
            </a:br>
            <a:r>
              <a:rPr lang="pt-PT" sz="2800" dirty="0">
                <a:solidFill>
                  <a:schemeClr val="tx1"/>
                </a:solidFill>
                <a:latin typeface="Garamond" panose="02020404030301010803" pitchFamily="18" charset="0"/>
              </a:rPr>
              <a:t/>
            </a:r>
            <a:br>
              <a:rPr lang="pt-PT" sz="2800" dirty="0">
                <a:solidFill>
                  <a:schemeClr val="tx1"/>
                </a:solidFill>
                <a:latin typeface="Garamond" panose="02020404030301010803" pitchFamily="18" charset="0"/>
              </a:rPr>
            </a:br>
            <a:r>
              <a:rPr lang="pt-PT" sz="2800" dirty="0">
                <a:solidFill>
                  <a:schemeClr val="tx1"/>
                </a:solidFill>
                <a:latin typeface="Garamond" panose="02020404030301010803" pitchFamily="18" charset="0"/>
              </a:rPr>
              <a:t/>
            </a:r>
            <a:br>
              <a:rPr lang="pt-PT" sz="2800" dirty="0">
                <a:solidFill>
                  <a:schemeClr val="tx1"/>
                </a:solidFill>
                <a:latin typeface="Garamond" panose="02020404030301010803" pitchFamily="18" charset="0"/>
              </a:rPr>
            </a:br>
            <a:r>
              <a:rPr lang="pt-PT" sz="2800" dirty="0">
                <a:solidFill>
                  <a:schemeClr val="tx1"/>
                </a:solidFill>
                <a:latin typeface="Garamond" panose="02020404030301010803" pitchFamily="18" charset="0"/>
              </a:rPr>
              <a:t/>
            </a:r>
            <a:br>
              <a:rPr lang="pt-PT" sz="2800" dirty="0">
                <a:solidFill>
                  <a:schemeClr val="tx1"/>
                </a:solidFill>
                <a:latin typeface="Garamond" panose="02020404030301010803" pitchFamily="18" charset="0"/>
              </a:rPr>
            </a:br>
            <a:endParaRPr lang="pt-PT" sz="2800" b="1" dirty="0">
              <a:solidFill>
                <a:schemeClr val="tx1"/>
              </a:solidFill>
              <a:latin typeface="Garamond" panose="020204040303010108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0376" y="1342103"/>
            <a:ext cx="11395260" cy="5252660"/>
          </a:xfrm>
        </p:spPr>
        <p:txBody>
          <a:bodyPr>
            <a:normAutofit/>
          </a:bodyPr>
          <a:lstStyle/>
          <a:p>
            <a:pPr marL="0" indent="0">
              <a:buFont typeface="Wingdings" panose="05000000000000000000" pitchFamily="2" charset="2"/>
              <a:buNone/>
            </a:pPr>
            <a:r>
              <a:rPr lang="x-none" sz="3500" dirty="0">
                <a:solidFill>
                  <a:srgbClr val="00B050"/>
                </a:solidFill>
                <a:latin typeface="Garamond" panose="02020404030301010803" pitchFamily="18" charset="0"/>
              </a:rPr>
              <a:t>2. </a:t>
            </a:r>
            <a:r>
              <a:rPr lang="x-none" sz="3500" dirty="0">
                <a:solidFill>
                  <a:srgbClr val="00B050"/>
                </a:solidFill>
                <a:latin typeface="Garamond" panose="02020404030301010803" pitchFamily="18" charset="0"/>
                <a:cs typeface="Calibri" panose="020F0502020204030204" pitchFamily="34" charset="0"/>
              </a:rPr>
              <a:t>Identificar as fontes das emo</a:t>
            </a:r>
            <a:r>
              <a:rPr lang="pt-PT" sz="3500" dirty="0">
                <a:solidFill>
                  <a:srgbClr val="00B050"/>
                </a:solidFill>
                <a:latin typeface="Garamond" panose="02020404030301010803" pitchFamily="18" charset="0"/>
                <a:cs typeface="Calibri" panose="020F0502020204030204" pitchFamily="34" charset="0"/>
              </a:rPr>
              <a:t>çõ</a:t>
            </a:r>
            <a:r>
              <a:rPr lang="x-none" sz="3500" dirty="0">
                <a:solidFill>
                  <a:srgbClr val="00B050"/>
                </a:solidFill>
                <a:latin typeface="Garamond" panose="02020404030301010803" pitchFamily="18" charset="0"/>
                <a:cs typeface="Calibri" panose="020F0502020204030204" pitchFamily="34" charset="0"/>
              </a:rPr>
              <a:t>es</a:t>
            </a:r>
            <a:br>
              <a:rPr lang="x-none" sz="3500" dirty="0">
                <a:solidFill>
                  <a:srgbClr val="00B050"/>
                </a:solidFill>
                <a:latin typeface="Garamond" panose="02020404030301010803" pitchFamily="18" charset="0"/>
                <a:cs typeface="Calibri" panose="020F0502020204030204" pitchFamily="34" charset="0"/>
              </a:rPr>
            </a:br>
            <a:r>
              <a:rPr lang="pt-PT" sz="2600" dirty="0">
                <a:latin typeface="Garamond" panose="02020404030301010803" pitchFamily="18" charset="0"/>
              </a:rPr>
              <a:t/>
            </a:r>
            <a:br>
              <a:rPr lang="pt-PT" sz="2600" dirty="0">
                <a:latin typeface="Garamond" panose="02020404030301010803" pitchFamily="18" charset="0"/>
              </a:rPr>
            </a:br>
            <a:endParaRPr lang="pt-PT" altLang="pt-PT" sz="2600" dirty="0">
              <a:latin typeface="Garamond" panose="02020404030301010803" pitchFamily="18" charset="0"/>
            </a:endParaRPr>
          </a:p>
          <a:p>
            <a:pPr marL="0" indent="0">
              <a:buNone/>
            </a:pPr>
            <a:endParaRPr lang="en-US" sz="2800" b="0" dirty="0">
              <a:solidFill>
                <a:srgbClr val="00B050"/>
              </a:solidFill>
            </a:endParaRPr>
          </a:p>
          <a:p>
            <a:endParaRPr lang="pt-PT" sz="2800" b="0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PT" dirty="0" smtClean="0"/>
              <a:t>30-07-2</a:t>
            </a:r>
            <a:r>
              <a:rPr lang="x-none" dirty="0" smtClean="0"/>
              <a:t>024</a:t>
            </a:r>
            <a:endParaRPr lang="pt-P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dirty="0"/>
              <a:t>Docente: </a:t>
            </a:r>
            <a:r>
              <a:rPr lang="pt-PT" dirty="0" err="1"/>
              <a:t>Juma</a:t>
            </a:r>
            <a:r>
              <a:rPr lang="pt-PT" dirty="0"/>
              <a:t> </a:t>
            </a:r>
            <a:r>
              <a:rPr lang="pt-PT" dirty="0" err="1"/>
              <a:t>Mussa</a:t>
            </a:r>
            <a:r>
              <a:rPr lang="pt-PT" dirty="0"/>
              <a:t> (MSC</a:t>
            </a:r>
            <a:r>
              <a:rPr lang="pt-PT" dirty="0" smtClean="0"/>
              <a:t>)</a:t>
            </a:r>
            <a:r>
              <a:rPr lang="x-none" dirty="0" smtClean="0"/>
              <a:t> e Diogo Mutemba (MBA)</a:t>
            </a:r>
            <a:endParaRPr lang="pt-P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AAB89-0D0A-448B-9984-A7B2CA7EDC1A}" type="slidenum">
              <a:rPr lang="pt-PT" smtClean="0"/>
              <a:t>6</a:t>
            </a:fld>
            <a:endParaRPr lang="pt-PT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64426" y="1887794"/>
            <a:ext cx="6857999" cy="41945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5011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48928"/>
            <a:ext cx="10515600" cy="693175"/>
          </a:xfrm>
        </p:spPr>
        <p:txBody>
          <a:bodyPr>
            <a:noAutofit/>
          </a:bodyPr>
          <a:lstStyle/>
          <a:p>
            <a:r>
              <a:rPr lang="x-none" sz="2800" dirty="0" smtClean="0">
                <a:solidFill>
                  <a:schemeClr val="tx1"/>
                </a:solidFill>
                <a:latin typeface="Garamond" panose="02020404030301010803" pitchFamily="18" charset="0"/>
              </a:rPr>
              <a:t/>
            </a:r>
            <a:br>
              <a:rPr lang="x-none" sz="2800" dirty="0" smtClean="0">
                <a:solidFill>
                  <a:schemeClr val="tx1"/>
                </a:solidFill>
                <a:latin typeface="Garamond" panose="02020404030301010803" pitchFamily="18" charset="0"/>
              </a:rPr>
            </a:br>
            <a:r>
              <a:rPr lang="x-none" sz="2800" dirty="0">
                <a:solidFill>
                  <a:schemeClr val="tx1"/>
                </a:solidFill>
                <a:latin typeface="Garamond" panose="02020404030301010803" pitchFamily="18" charset="0"/>
              </a:rPr>
              <a:t/>
            </a:r>
            <a:br>
              <a:rPr lang="x-none" sz="2800" dirty="0">
                <a:solidFill>
                  <a:schemeClr val="tx1"/>
                </a:solidFill>
                <a:latin typeface="Garamond" panose="02020404030301010803" pitchFamily="18" charset="0"/>
              </a:rPr>
            </a:br>
            <a:r>
              <a:rPr lang="x-none" sz="2800" dirty="0" smtClean="0">
                <a:solidFill>
                  <a:schemeClr val="tx1"/>
                </a:solidFill>
                <a:latin typeface="Garamond" panose="02020404030301010803" pitchFamily="18" charset="0"/>
              </a:rPr>
              <a:t/>
            </a:r>
            <a:br>
              <a:rPr lang="x-none" sz="2800" dirty="0" smtClean="0">
                <a:solidFill>
                  <a:schemeClr val="tx1"/>
                </a:solidFill>
                <a:latin typeface="Garamond" panose="02020404030301010803" pitchFamily="18" charset="0"/>
              </a:rPr>
            </a:br>
            <a:r>
              <a:rPr lang="x-none" sz="2800" dirty="0" smtClean="0">
                <a:solidFill>
                  <a:schemeClr val="tx1"/>
                </a:solidFill>
                <a:latin typeface="Garamond" panose="02020404030301010803" pitchFamily="18" charset="0"/>
              </a:rPr>
              <a:t/>
            </a:r>
            <a:br>
              <a:rPr lang="x-none" sz="2800" dirty="0" smtClean="0">
                <a:solidFill>
                  <a:schemeClr val="tx1"/>
                </a:solidFill>
                <a:latin typeface="Garamond" panose="02020404030301010803" pitchFamily="18" charset="0"/>
              </a:rPr>
            </a:br>
            <a:r>
              <a:rPr lang="x-none" sz="2800" dirty="0">
                <a:solidFill>
                  <a:schemeClr val="tx1"/>
                </a:solidFill>
                <a:latin typeface="Garamond" panose="02020404030301010803" pitchFamily="18" charset="0"/>
              </a:rPr>
              <a:t/>
            </a:r>
            <a:br>
              <a:rPr lang="x-none" sz="2800" dirty="0">
                <a:solidFill>
                  <a:schemeClr val="tx1"/>
                </a:solidFill>
                <a:latin typeface="Garamond" panose="02020404030301010803" pitchFamily="18" charset="0"/>
              </a:rPr>
            </a:br>
            <a:r>
              <a:rPr lang="x-none" sz="2800" dirty="0" smtClean="0">
                <a:solidFill>
                  <a:schemeClr val="tx1"/>
                </a:solidFill>
                <a:latin typeface="Garamond" panose="02020404030301010803" pitchFamily="18" charset="0"/>
              </a:rPr>
              <a:t/>
            </a:r>
            <a:br>
              <a:rPr lang="x-none" sz="2800" dirty="0" smtClean="0">
                <a:solidFill>
                  <a:schemeClr val="tx1"/>
                </a:solidFill>
                <a:latin typeface="Garamond" panose="02020404030301010803" pitchFamily="18" charset="0"/>
              </a:rPr>
            </a:br>
            <a:r>
              <a:rPr lang="x-none" sz="32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2. </a:t>
            </a:r>
            <a:r>
              <a:rPr lang="x-none" sz="3200" dirty="0" smtClean="0">
                <a:solidFill>
                  <a:schemeClr val="tx1"/>
                </a:solidFill>
                <a:latin typeface="Garamond" panose="02020404030301010803" pitchFamily="18" charset="0"/>
                <a:cs typeface="Calibri" panose="020F0502020204030204" pitchFamily="34" charset="0"/>
              </a:rPr>
              <a:t>Identificar </a:t>
            </a:r>
            <a:r>
              <a:rPr lang="x-none" sz="3200" dirty="0">
                <a:solidFill>
                  <a:schemeClr val="tx1"/>
                </a:solidFill>
                <a:latin typeface="Garamond" panose="02020404030301010803" pitchFamily="18" charset="0"/>
                <a:cs typeface="Calibri" panose="020F0502020204030204" pitchFamily="34" charset="0"/>
              </a:rPr>
              <a:t>as fontes das emo</a:t>
            </a:r>
            <a:r>
              <a:rPr lang="pt-PT" sz="3200" dirty="0">
                <a:solidFill>
                  <a:schemeClr val="tx1"/>
                </a:solidFill>
                <a:latin typeface="Garamond" panose="02020404030301010803" pitchFamily="18" charset="0"/>
                <a:cs typeface="Calibri" panose="020F0502020204030204" pitchFamily="34" charset="0"/>
              </a:rPr>
              <a:t>çõ</a:t>
            </a:r>
            <a:r>
              <a:rPr lang="x-none" sz="3200" dirty="0" smtClean="0">
                <a:solidFill>
                  <a:schemeClr val="tx1"/>
                </a:solidFill>
                <a:latin typeface="Garamond" panose="02020404030301010803" pitchFamily="18" charset="0"/>
                <a:cs typeface="Calibri" panose="020F0502020204030204" pitchFamily="34" charset="0"/>
              </a:rPr>
              <a:t>es</a:t>
            </a:r>
            <a:r>
              <a:rPr lang="x-none" sz="3200" dirty="0">
                <a:solidFill>
                  <a:schemeClr val="tx1"/>
                </a:solidFill>
                <a:latin typeface="Garamond" panose="02020404030301010803" pitchFamily="18" charset="0"/>
                <a:cs typeface="Calibri" panose="020F0502020204030204" pitchFamily="34" charset="0"/>
              </a:rPr>
              <a:t/>
            </a:r>
            <a:br>
              <a:rPr lang="x-none" sz="3200" dirty="0">
                <a:solidFill>
                  <a:schemeClr val="tx1"/>
                </a:solidFill>
                <a:latin typeface="Garamond" panose="02020404030301010803" pitchFamily="18" charset="0"/>
                <a:cs typeface="Calibri" panose="020F0502020204030204" pitchFamily="34" charset="0"/>
              </a:rPr>
            </a:br>
            <a:r>
              <a:rPr lang="pt-PT" sz="3200" dirty="0">
                <a:solidFill>
                  <a:schemeClr val="tx1"/>
                </a:solidFill>
                <a:latin typeface="Garamond" panose="02020404030301010803" pitchFamily="18" charset="0"/>
              </a:rPr>
              <a:t/>
            </a:r>
            <a:br>
              <a:rPr lang="pt-PT" sz="3200" dirty="0">
                <a:solidFill>
                  <a:schemeClr val="tx1"/>
                </a:solidFill>
                <a:latin typeface="Garamond" panose="02020404030301010803" pitchFamily="18" charset="0"/>
              </a:rPr>
            </a:br>
            <a:r>
              <a:rPr lang="x-none" sz="2800" dirty="0">
                <a:solidFill>
                  <a:schemeClr val="tx1"/>
                </a:solidFill>
                <a:latin typeface="Garamond" panose="02020404030301010803" pitchFamily="18" charset="0"/>
              </a:rPr>
              <a:t/>
            </a:r>
            <a:br>
              <a:rPr lang="x-none" sz="2800" dirty="0">
                <a:solidFill>
                  <a:schemeClr val="tx1"/>
                </a:solidFill>
                <a:latin typeface="Garamond" panose="02020404030301010803" pitchFamily="18" charset="0"/>
              </a:rPr>
            </a:br>
            <a:r>
              <a:rPr lang="pt-PT" sz="2800" dirty="0">
                <a:solidFill>
                  <a:schemeClr val="tx1"/>
                </a:solidFill>
                <a:latin typeface="Garamond" panose="02020404030301010803" pitchFamily="18" charset="0"/>
              </a:rPr>
              <a:t/>
            </a:r>
            <a:br>
              <a:rPr lang="pt-PT" sz="2800" dirty="0">
                <a:solidFill>
                  <a:schemeClr val="tx1"/>
                </a:solidFill>
                <a:latin typeface="Garamond" panose="02020404030301010803" pitchFamily="18" charset="0"/>
              </a:rPr>
            </a:br>
            <a:r>
              <a:rPr lang="pt-PT" sz="2800" dirty="0">
                <a:solidFill>
                  <a:schemeClr val="tx1"/>
                </a:solidFill>
                <a:latin typeface="Garamond" panose="02020404030301010803" pitchFamily="18" charset="0"/>
              </a:rPr>
              <a:t/>
            </a:r>
            <a:br>
              <a:rPr lang="pt-PT" sz="2800" dirty="0">
                <a:solidFill>
                  <a:schemeClr val="tx1"/>
                </a:solidFill>
                <a:latin typeface="Garamond" panose="02020404030301010803" pitchFamily="18" charset="0"/>
              </a:rPr>
            </a:br>
            <a:r>
              <a:rPr lang="pt-PT" sz="2800" dirty="0">
                <a:solidFill>
                  <a:schemeClr val="tx1"/>
                </a:solidFill>
                <a:latin typeface="Garamond" panose="02020404030301010803" pitchFamily="18" charset="0"/>
              </a:rPr>
              <a:t/>
            </a:r>
            <a:br>
              <a:rPr lang="pt-PT" sz="2800" dirty="0">
                <a:solidFill>
                  <a:schemeClr val="tx1"/>
                </a:solidFill>
                <a:latin typeface="Garamond" panose="02020404030301010803" pitchFamily="18" charset="0"/>
              </a:rPr>
            </a:br>
            <a:endParaRPr lang="pt-PT" sz="2800" b="1" dirty="0">
              <a:solidFill>
                <a:schemeClr val="tx1"/>
              </a:solidFill>
              <a:latin typeface="Garamond" panose="020204040303010108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0376" y="1342103"/>
            <a:ext cx="11395260" cy="5252660"/>
          </a:xfrm>
        </p:spPr>
        <p:txBody>
          <a:bodyPr>
            <a:normAutofit lnSpcReduction="10000"/>
          </a:bodyPr>
          <a:lstStyle/>
          <a:p>
            <a:pPr marL="0" indent="0">
              <a:buFont typeface="Wingdings" panose="05000000000000000000" pitchFamily="2" charset="2"/>
              <a:buNone/>
            </a:pPr>
            <a:r>
              <a:rPr lang="x-none" sz="3500" dirty="0">
                <a:solidFill>
                  <a:srgbClr val="00B050"/>
                </a:solidFill>
                <a:latin typeface="Garamond" panose="02020404030301010803" pitchFamily="18" charset="0"/>
              </a:rPr>
              <a:t>2. </a:t>
            </a:r>
            <a:r>
              <a:rPr lang="x-none" sz="3500" dirty="0">
                <a:solidFill>
                  <a:srgbClr val="00B050"/>
                </a:solidFill>
                <a:latin typeface="Garamond" panose="02020404030301010803" pitchFamily="18" charset="0"/>
                <a:cs typeface="Calibri" panose="020F0502020204030204" pitchFamily="34" charset="0"/>
              </a:rPr>
              <a:t>Identificar as fontes das emo</a:t>
            </a:r>
            <a:r>
              <a:rPr lang="pt-PT" sz="3500" dirty="0">
                <a:solidFill>
                  <a:srgbClr val="00B050"/>
                </a:solidFill>
                <a:latin typeface="Garamond" panose="02020404030301010803" pitchFamily="18" charset="0"/>
                <a:cs typeface="Calibri" panose="020F0502020204030204" pitchFamily="34" charset="0"/>
              </a:rPr>
              <a:t>çõ</a:t>
            </a:r>
            <a:r>
              <a:rPr lang="x-none" sz="3500" dirty="0">
                <a:solidFill>
                  <a:srgbClr val="00B050"/>
                </a:solidFill>
                <a:latin typeface="Garamond" panose="02020404030301010803" pitchFamily="18" charset="0"/>
                <a:cs typeface="Calibri" panose="020F0502020204030204" pitchFamily="34" charset="0"/>
              </a:rPr>
              <a:t>es</a:t>
            </a:r>
            <a:br>
              <a:rPr lang="x-none" sz="3500" dirty="0">
                <a:solidFill>
                  <a:srgbClr val="00B050"/>
                </a:solidFill>
                <a:latin typeface="Garamond" panose="02020404030301010803" pitchFamily="18" charset="0"/>
                <a:cs typeface="Calibri" panose="020F0502020204030204" pitchFamily="34" charset="0"/>
              </a:rPr>
            </a:br>
            <a:r>
              <a:rPr lang="pt-PT" sz="2600" dirty="0">
                <a:latin typeface="Garamond" panose="02020404030301010803" pitchFamily="18" charset="0"/>
              </a:rPr>
              <a:t/>
            </a:r>
            <a:br>
              <a:rPr lang="pt-PT" sz="2600" dirty="0">
                <a:latin typeface="Garamond" panose="02020404030301010803" pitchFamily="18" charset="0"/>
              </a:rPr>
            </a:br>
            <a:r>
              <a:rPr lang="pt-PT" altLang="pt-PT" sz="2600" b="1" dirty="0" smtClean="0">
                <a:latin typeface="Garamond" panose="02020404030301010803" pitchFamily="18" charset="0"/>
              </a:rPr>
              <a:t>Sentimentos </a:t>
            </a:r>
            <a:r>
              <a:rPr lang="pt-PT" altLang="pt-PT" sz="2600" b="1" dirty="0">
                <a:latin typeface="Garamond" panose="02020404030301010803" pitchFamily="18" charset="0"/>
              </a:rPr>
              <a:t>básicos: Afectividade positiva e negativa</a:t>
            </a:r>
          </a:p>
          <a:p>
            <a:pPr marL="0" indent="0" algn="just">
              <a:buFont typeface="Wingdings" panose="05000000000000000000" pitchFamily="2" charset="2"/>
              <a:buNone/>
            </a:pPr>
            <a:r>
              <a:rPr lang="pt-PT" altLang="pt-PT" sz="2600" b="1" dirty="0">
                <a:latin typeface="Garamond" panose="02020404030301010803" pitchFamily="18" charset="0"/>
              </a:rPr>
              <a:t>A </a:t>
            </a:r>
            <a:r>
              <a:rPr lang="pt-PT" altLang="pt-PT" sz="2600" b="1" dirty="0" err="1" smtClean="0">
                <a:latin typeface="Garamond" panose="02020404030301010803" pitchFamily="18" charset="0"/>
              </a:rPr>
              <a:t>afe</a:t>
            </a:r>
            <a:r>
              <a:rPr lang="x-none" altLang="pt-PT" sz="2600" b="1" dirty="0" smtClean="0">
                <a:latin typeface="Garamond" panose="02020404030301010803" pitchFamily="18" charset="0"/>
              </a:rPr>
              <a:t>c</a:t>
            </a:r>
            <a:r>
              <a:rPr lang="pt-PT" altLang="pt-PT" sz="2600" b="1" dirty="0" err="1" smtClean="0">
                <a:latin typeface="Garamond" panose="02020404030301010803" pitchFamily="18" charset="0"/>
              </a:rPr>
              <a:t>tividade</a:t>
            </a:r>
            <a:r>
              <a:rPr lang="pt-PT" altLang="pt-PT" sz="2600" b="1" dirty="0" smtClean="0">
                <a:latin typeface="Garamond" panose="02020404030301010803" pitchFamily="18" charset="0"/>
              </a:rPr>
              <a:t> </a:t>
            </a:r>
            <a:r>
              <a:rPr lang="pt-PT" altLang="pt-PT" sz="2600" b="1" dirty="0">
                <a:latin typeface="Garamond" panose="02020404030301010803" pitchFamily="18" charset="0"/>
              </a:rPr>
              <a:t>positiva </a:t>
            </a:r>
            <a:r>
              <a:rPr lang="pt-PT" altLang="pt-PT" sz="2600" dirty="0">
                <a:latin typeface="Garamond" panose="02020404030301010803" pitchFamily="18" charset="0"/>
              </a:rPr>
              <a:t>- é uma dimensão dos sentimentos que consiste em emoções positivas específicas, tais como: entusiasmo, </a:t>
            </a:r>
            <a:r>
              <a:rPr lang="pt-PT" altLang="pt-PT" sz="2600" dirty="0" smtClean="0">
                <a:latin typeface="Garamond" panose="02020404030301010803" pitchFamily="18" charset="0"/>
              </a:rPr>
              <a:t>autoconfiança</a:t>
            </a:r>
            <a:r>
              <a:rPr lang="x-none" altLang="pt-PT" sz="2600" dirty="0" smtClean="0">
                <a:latin typeface="Garamond" panose="02020404030301010803" pitchFamily="18" charset="0"/>
              </a:rPr>
              <a:t>,</a:t>
            </a:r>
            <a:r>
              <a:rPr lang="pt-PT" altLang="pt-PT" sz="2600" dirty="0" smtClean="0">
                <a:latin typeface="Garamond" panose="02020404030301010803" pitchFamily="18" charset="0"/>
              </a:rPr>
              <a:t> alegria</a:t>
            </a:r>
            <a:r>
              <a:rPr lang="x-none" altLang="pt-PT" sz="2600" dirty="0" smtClean="0">
                <a:latin typeface="Garamond" panose="02020404030301010803" pitchFamily="18" charset="0"/>
              </a:rPr>
              <a:t>, felicidades, etc.</a:t>
            </a:r>
            <a:endParaRPr lang="pt-PT" altLang="pt-PT" sz="2600" dirty="0">
              <a:latin typeface="Garamond" panose="02020404030301010803" pitchFamily="18" charset="0"/>
            </a:endParaRPr>
          </a:p>
          <a:p>
            <a:pPr marL="0" indent="0" algn="just">
              <a:buFont typeface="Wingdings" panose="05000000000000000000" pitchFamily="2" charset="2"/>
              <a:buNone/>
            </a:pPr>
            <a:endParaRPr lang="pt-PT" altLang="pt-PT" sz="2600" dirty="0">
              <a:latin typeface="Garamond" panose="02020404030301010803" pitchFamily="18" charset="0"/>
            </a:endParaRPr>
          </a:p>
          <a:p>
            <a:pPr marL="0" indent="0" algn="just">
              <a:buFont typeface="Wingdings" panose="05000000000000000000" pitchFamily="2" charset="2"/>
              <a:buNone/>
            </a:pPr>
            <a:r>
              <a:rPr lang="pt-PT" altLang="pt-PT" sz="2600" b="1" dirty="0">
                <a:latin typeface="Garamond" panose="02020404030301010803" pitchFamily="18" charset="0"/>
              </a:rPr>
              <a:t>A afectividade negativa </a:t>
            </a:r>
            <a:r>
              <a:rPr lang="pt-PT" altLang="pt-PT" sz="2600" dirty="0">
                <a:latin typeface="Garamond" panose="02020404030301010803" pitchFamily="18" charset="0"/>
              </a:rPr>
              <a:t>-  é a dimensão dos sentimentos que inclui estados afectivos negativos como nervosismo, </a:t>
            </a:r>
            <a:r>
              <a:rPr lang="pt-PT" altLang="pt-PT" sz="2600" dirty="0" smtClean="0">
                <a:latin typeface="Garamond" panose="02020404030301010803" pitchFamily="18" charset="0"/>
              </a:rPr>
              <a:t>estresse</a:t>
            </a:r>
            <a:r>
              <a:rPr lang="x-none" altLang="pt-PT" sz="2600" dirty="0" smtClean="0">
                <a:latin typeface="Garamond" panose="02020404030301010803" pitchFamily="18" charset="0"/>
              </a:rPr>
              <a:t>,</a:t>
            </a:r>
            <a:r>
              <a:rPr lang="pt-PT" altLang="pt-PT" sz="2600" dirty="0" smtClean="0">
                <a:latin typeface="Garamond" panose="02020404030301010803" pitchFamily="18" charset="0"/>
              </a:rPr>
              <a:t> ansiedade</a:t>
            </a:r>
            <a:r>
              <a:rPr lang="x-none" altLang="pt-PT" sz="2600" dirty="0" smtClean="0">
                <a:latin typeface="Garamond" panose="02020404030301010803" pitchFamily="18" charset="0"/>
              </a:rPr>
              <a:t>, </a:t>
            </a:r>
            <a:r>
              <a:rPr lang="pt-PT" altLang="pt-PT" sz="2600" dirty="0" smtClean="0">
                <a:latin typeface="Garamond" panose="02020404030301010803" pitchFamily="18" charset="0"/>
                <a:cs typeface="Calibri" panose="020F0502020204030204" pitchFamily="34" charset="0"/>
              </a:rPr>
              <a:t>ó</a:t>
            </a:r>
            <a:r>
              <a:rPr lang="x-none" altLang="pt-PT" sz="2600" dirty="0" smtClean="0">
                <a:latin typeface="Garamond" panose="02020404030301010803" pitchFamily="18" charset="0"/>
                <a:cs typeface="Calibri" panose="020F0502020204030204" pitchFamily="34" charset="0"/>
              </a:rPr>
              <a:t>dio, inveja, etc.</a:t>
            </a:r>
            <a:endParaRPr lang="pt-PT" altLang="pt-PT" sz="2600" dirty="0">
              <a:latin typeface="Garamond" panose="02020404030301010803" pitchFamily="18" charset="0"/>
            </a:endParaRPr>
          </a:p>
          <a:p>
            <a:pPr marL="0" indent="0" algn="just">
              <a:buFont typeface="Wingdings" panose="05000000000000000000" pitchFamily="2" charset="2"/>
              <a:buNone/>
            </a:pPr>
            <a:endParaRPr lang="pt-PT" altLang="pt-PT" sz="2600" dirty="0">
              <a:latin typeface="Garamond" panose="02020404030301010803" pitchFamily="18" charset="0"/>
            </a:endParaRPr>
          </a:p>
          <a:p>
            <a:pPr marL="0" indent="0">
              <a:buFont typeface="Wingdings" panose="05000000000000000000" pitchFamily="2" charset="2"/>
              <a:buNone/>
            </a:pPr>
            <a:r>
              <a:rPr lang="pt-PT" altLang="pt-PT" sz="2600" b="1" dirty="0">
                <a:latin typeface="Garamond" panose="02020404030301010803" pitchFamily="18" charset="0"/>
              </a:rPr>
              <a:t>As funções das Emoções</a:t>
            </a:r>
          </a:p>
          <a:p>
            <a:pPr marL="0" indent="0">
              <a:buFont typeface="Wingdings" panose="05000000000000000000" pitchFamily="2" charset="2"/>
              <a:buNone/>
            </a:pPr>
            <a:r>
              <a:rPr lang="pt-PT" altLang="pt-PT" sz="2600" b="1" dirty="0">
                <a:latin typeface="Garamond" panose="02020404030301010803" pitchFamily="18" charset="0"/>
              </a:rPr>
              <a:t>As emoções são racionais?</a:t>
            </a:r>
          </a:p>
          <a:p>
            <a:pPr marL="0" indent="0">
              <a:buFont typeface="Wingdings" panose="05000000000000000000" pitchFamily="2" charset="2"/>
              <a:buNone/>
            </a:pPr>
            <a:r>
              <a:rPr lang="pt-PT" altLang="pt-PT" sz="2600" dirty="0">
                <a:latin typeface="Garamond" panose="02020404030301010803" pitchFamily="18" charset="0"/>
              </a:rPr>
              <a:t>As emoções proporcionam informações para a racionalidade.</a:t>
            </a:r>
          </a:p>
          <a:p>
            <a:pPr marL="0" indent="0">
              <a:buNone/>
            </a:pPr>
            <a:endParaRPr lang="en-US" sz="2800" b="0" dirty="0">
              <a:solidFill>
                <a:srgbClr val="00B050"/>
              </a:solidFill>
            </a:endParaRPr>
          </a:p>
          <a:p>
            <a:endParaRPr lang="pt-PT" sz="2800" b="0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PT" dirty="0" smtClean="0"/>
              <a:t>30-07-2</a:t>
            </a:r>
            <a:r>
              <a:rPr lang="x-none" dirty="0" smtClean="0"/>
              <a:t>024</a:t>
            </a:r>
            <a:endParaRPr lang="pt-P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dirty="0"/>
              <a:t>Docente: </a:t>
            </a:r>
            <a:r>
              <a:rPr lang="pt-PT" dirty="0" err="1"/>
              <a:t>Juma</a:t>
            </a:r>
            <a:r>
              <a:rPr lang="pt-PT" dirty="0"/>
              <a:t> </a:t>
            </a:r>
            <a:r>
              <a:rPr lang="pt-PT" dirty="0" err="1"/>
              <a:t>Mussa</a:t>
            </a:r>
            <a:r>
              <a:rPr lang="pt-PT" dirty="0"/>
              <a:t> (MSC</a:t>
            </a:r>
            <a:r>
              <a:rPr lang="pt-PT" dirty="0" smtClean="0"/>
              <a:t>)</a:t>
            </a:r>
            <a:r>
              <a:rPr lang="x-none" dirty="0" smtClean="0"/>
              <a:t> e Diogo Mutemba (MBA)</a:t>
            </a:r>
            <a:endParaRPr lang="pt-P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AAB89-0D0A-448B-9984-A7B2CA7EDC1A}" type="slidenum">
              <a:rPr lang="pt-PT" smtClean="0"/>
              <a:t>7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79531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0375" y="-766915"/>
            <a:ext cx="10893426" cy="1736734"/>
          </a:xfrm>
        </p:spPr>
        <p:txBody>
          <a:bodyPr>
            <a:normAutofit fontScale="90000"/>
          </a:bodyPr>
          <a:lstStyle/>
          <a:p>
            <a:r>
              <a:rPr lang="x-none" sz="3200" dirty="0" smtClean="0">
                <a:solidFill>
                  <a:schemeClr val="tx1"/>
                </a:solidFill>
                <a:latin typeface="Garamond" panose="02020404030301010803" pitchFamily="18" charset="0"/>
              </a:rPr>
              <a:t/>
            </a:r>
            <a:br>
              <a:rPr lang="x-none" sz="3200" dirty="0" smtClean="0">
                <a:solidFill>
                  <a:schemeClr val="tx1"/>
                </a:solidFill>
                <a:latin typeface="Garamond" panose="02020404030301010803" pitchFamily="18" charset="0"/>
              </a:rPr>
            </a:br>
            <a:r>
              <a:rPr lang="x-none" sz="3200" dirty="0" smtClean="0">
                <a:solidFill>
                  <a:schemeClr val="tx1"/>
                </a:solidFill>
                <a:latin typeface="Garamond" panose="02020404030301010803" pitchFamily="18" charset="0"/>
              </a:rPr>
              <a:t/>
            </a:r>
            <a:br>
              <a:rPr lang="x-none" sz="3200" dirty="0" smtClean="0">
                <a:solidFill>
                  <a:schemeClr val="tx1"/>
                </a:solidFill>
                <a:latin typeface="Garamond" panose="02020404030301010803" pitchFamily="18" charset="0"/>
              </a:rPr>
            </a:br>
            <a:r>
              <a:rPr lang="x-none" sz="3200" dirty="0">
                <a:solidFill>
                  <a:schemeClr val="tx1"/>
                </a:solidFill>
                <a:latin typeface="Garamond" panose="02020404030301010803" pitchFamily="18" charset="0"/>
              </a:rPr>
              <a:t/>
            </a:r>
            <a:br>
              <a:rPr lang="x-none" sz="3200" dirty="0">
                <a:solidFill>
                  <a:schemeClr val="tx1"/>
                </a:solidFill>
                <a:latin typeface="Garamond" panose="02020404030301010803" pitchFamily="18" charset="0"/>
              </a:rPr>
            </a:br>
            <a:r>
              <a:rPr lang="x-none" sz="3200" dirty="0" smtClean="0">
                <a:solidFill>
                  <a:schemeClr val="tx1"/>
                </a:solidFill>
                <a:latin typeface="Garamond" panose="02020404030301010803" pitchFamily="18" charset="0"/>
              </a:rPr>
              <a:t/>
            </a:r>
            <a:br>
              <a:rPr lang="x-none" sz="3200" dirty="0" smtClean="0">
                <a:solidFill>
                  <a:schemeClr val="tx1"/>
                </a:solidFill>
                <a:latin typeface="Garamond" panose="02020404030301010803" pitchFamily="18" charset="0"/>
              </a:rPr>
            </a:br>
            <a:r>
              <a:rPr lang="x-none" sz="3200" dirty="0">
                <a:solidFill>
                  <a:schemeClr val="tx1"/>
                </a:solidFill>
                <a:latin typeface="Garamond" panose="02020404030301010803" pitchFamily="18" charset="0"/>
              </a:rPr>
              <a:t/>
            </a:r>
            <a:br>
              <a:rPr lang="x-none" sz="3200" dirty="0">
                <a:solidFill>
                  <a:schemeClr val="tx1"/>
                </a:solidFill>
                <a:latin typeface="Garamond" panose="02020404030301010803" pitchFamily="18" charset="0"/>
              </a:rPr>
            </a:br>
            <a:r>
              <a:rPr lang="x-none" sz="3200" dirty="0" smtClean="0">
                <a:solidFill>
                  <a:schemeClr val="tx1"/>
                </a:solidFill>
                <a:latin typeface="Garamond" panose="02020404030301010803" pitchFamily="18" charset="0"/>
              </a:rPr>
              <a:t/>
            </a:r>
            <a:br>
              <a:rPr lang="x-none" sz="3200" dirty="0" smtClean="0">
                <a:solidFill>
                  <a:schemeClr val="tx1"/>
                </a:solidFill>
                <a:latin typeface="Garamond" panose="02020404030301010803" pitchFamily="18" charset="0"/>
              </a:rPr>
            </a:br>
            <a:r>
              <a:rPr lang="x-none" sz="3200" dirty="0">
                <a:solidFill>
                  <a:schemeClr val="tx1"/>
                </a:solidFill>
                <a:latin typeface="Garamond" panose="02020404030301010803" pitchFamily="18" charset="0"/>
              </a:rPr>
              <a:t/>
            </a:r>
            <a:br>
              <a:rPr lang="x-none" sz="3200" dirty="0">
                <a:solidFill>
                  <a:schemeClr val="tx1"/>
                </a:solidFill>
                <a:latin typeface="Garamond" panose="02020404030301010803" pitchFamily="18" charset="0"/>
              </a:rPr>
            </a:br>
            <a:r>
              <a:rPr lang="x-none" sz="3200" dirty="0" smtClean="0">
                <a:solidFill>
                  <a:schemeClr val="tx1"/>
                </a:solidFill>
                <a:latin typeface="Garamond" panose="02020404030301010803" pitchFamily="18" charset="0"/>
              </a:rPr>
              <a:t/>
            </a:r>
            <a:br>
              <a:rPr lang="x-none" sz="3200" dirty="0" smtClean="0">
                <a:solidFill>
                  <a:schemeClr val="tx1"/>
                </a:solidFill>
                <a:latin typeface="Garamond" panose="02020404030301010803" pitchFamily="18" charset="0"/>
              </a:rPr>
            </a:br>
            <a:r>
              <a:rPr lang="x-none" sz="36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2</a:t>
            </a:r>
            <a:r>
              <a:rPr lang="x-none" sz="3600" dirty="0">
                <a:solidFill>
                  <a:schemeClr val="tx1"/>
                </a:solidFill>
                <a:latin typeface="Garamond" panose="02020404030301010803" pitchFamily="18" charset="0"/>
              </a:rPr>
              <a:t>. </a:t>
            </a:r>
            <a:r>
              <a:rPr lang="x-none" sz="3600" dirty="0">
                <a:solidFill>
                  <a:schemeClr val="tx1"/>
                </a:solidFill>
                <a:latin typeface="Garamond" panose="02020404030301010803" pitchFamily="18" charset="0"/>
                <a:cs typeface="Calibri" panose="020F0502020204030204" pitchFamily="34" charset="0"/>
              </a:rPr>
              <a:t>Identificar as fontes das emo</a:t>
            </a:r>
            <a:r>
              <a:rPr lang="pt-PT" sz="3600" dirty="0">
                <a:solidFill>
                  <a:schemeClr val="tx1"/>
                </a:solidFill>
                <a:latin typeface="Garamond" panose="02020404030301010803" pitchFamily="18" charset="0"/>
                <a:cs typeface="Calibri" panose="020F0502020204030204" pitchFamily="34" charset="0"/>
              </a:rPr>
              <a:t>çõ</a:t>
            </a:r>
            <a:r>
              <a:rPr lang="x-none" sz="3600" dirty="0">
                <a:solidFill>
                  <a:schemeClr val="tx1"/>
                </a:solidFill>
                <a:latin typeface="Garamond" panose="02020404030301010803" pitchFamily="18" charset="0"/>
                <a:cs typeface="Calibri" panose="020F0502020204030204" pitchFamily="34" charset="0"/>
              </a:rPr>
              <a:t>es</a:t>
            </a:r>
            <a:br>
              <a:rPr lang="x-none" sz="3600" dirty="0">
                <a:solidFill>
                  <a:schemeClr val="tx1"/>
                </a:solidFill>
                <a:latin typeface="Garamond" panose="02020404030301010803" pitchFamily="18" charset="0"/>
                <a:cs typeface="Calibri" panose="020F0502020204030204" pitchFamily="34" charset="0"/>
              </a:rPr>
            </a:br>
            <a:r>
              <a:rPr lang="pt-PT" sz="3600" dirty="0">
                <a:solidFill>
                  <a:schemeClr val="tx1"/>
                </a:solidFill>
                <a:latin typeface="Garamond" panose="02020404030301010803" pitchFamily="18" charset="0"/>
              </a:rPr>
              <a:t/>
            </a:r>
            <a:br>
              <a:rPr lang="pt-PT" sz="3600" dirty="0">
                <a:solidFill>
                  <a:schemeClr val="tx1"/>
                </a:solidFill>
                <a:latin typeface="Garamond" panose="02020404030301010803" pitchFamily="18" charset="0"/>
              </a:rPr>
            </a:br>
            <a:r>
              <a:rPr lang="x-none" sz="3200" dirty="0" smtClean="0">
                <a:solidFill>
                  <a:schemeClr val="tx1"/>
                </a:solidFill>
                <a:latin typeface="Garamond" panose="02020404030301010803" pitchFamily="18" charset="0"/>
              </a:rPr>
              <a:t/>
            </a:r>
            <a:br>
              <a:rPr lang="x-none" sz="3200" dirty="0" smtClean="0">
                <a:solidFill>
                  <a:schemeClr val="tx1"/>
                </a:solidFill>
                <a:latin typeface="Garamond" panose="02020404030301010803" pitchFamily="18" charset="0"/>
              </a:rPr>
            </a:br>
            <a:r>
              <a:rPr lang="x-none" sz="32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. </a:t>
            </a:r>
            <a:r>
              <a:rPr lang="pt-PT" sz="3200" dirty="0">
                <a:solidFill>
                  <a:schemeClr val="tx1"/>
                </a:solidFill>
                <a:latin typeface="Garamond" panose="02020404030301010803" pitchFamily="18" charset="0"/>
              </a:rPr>
              <a:t/>
            </a:r>
            <a:br>
              <a:rPr lang="pt-PT" sz="3200" dirty="0">
                <a:solidFill>
                  <a:schemeClr val="tx1"/>
                </a:solidFill>
                <a:latin typeface="Garamond" panose="02020404030301010803" pitchFamily="18" charset="0"/>
              </a:rPr>
            </a:br>
            <a:r>
              <a:rPr lang="pt-PT" sz="3200" dirty="0">
                <a:solidFill>
                  <a:schemeClr val="tx1"/>
                </a:solidFill>
                <a:latin typeface="Garamond" panose="02020404030301010803" pitchFamily="18" charset="0"/>
              </a:rPr>
              <a:t/>
            </a:r>
            <a:br>
              <a:rPr lang="pt-PT" sz="3200" dirty="0">
                <a:solidFill>
                  <a:schemeClr val="tx1"/>
                </a:solidFill>
                <a:latin typeface="Garamond" panose="02020404030301010803" pitchFamily="18" charset="0"/>
              </a:rPr>
            </a:br>
            <a:r>
              <a:rPr lang="x-none" sz="3200" dirty="0">
                <a:solidFill>
                  <a:schemeClr val="tx1"/>
                </a:solidFill>
                <a:latin typeface="Garamond" panose="02020404030301010803" pitchFamily="18" charset="0"/>
              </a:rPr>
              <a:t/>
            </a:r>
            <a:br>
              <a:rPr lang="x-none" sz="3200" dirty="0">
                <a:solidFill>
                  <a:schemeClr val="tx1"/>
                </a:solidFill>
                <a:latin typeface="Garamond" panose="02020404030301010803" pitchFamily="18" charset="0"/>
              </a:rPr>
            </a:br>
            <a:endParaRPr lang="pt-PT" sz="3200" dirty="0">
              <a:solidFill>
                <a:schemeClr val="tx1"/>
              </a:solidFill>
              <a:latin typeface="Garamond" panose="020204040303010108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3290" y="969818"/>
            <a:ext cx="11000509" cy="5054745"/>
          </a:xfrm>
        </p:spPr>
        <p:txBody>
          <a:bodyPr>
            <a:normAutofit/>
          </a:bodyPr>
          <a:lstStyle/>
          <a:p>
            <a:pPr marL="0" indent="0">
              <a:buFont typeface="Wingdings" panose="05000000000000000000" pitchFamily="2" charset="2"/>
              <a:buNone/>
            </a:pPr>
            <a:r>
              <a:rPr lang="pt-PT" altLang="pt-PT" b="1" dirty="0">
                <a:solidFill>
                  <a:srgbClr val="00B050"/>
                </a:solidFill>
              </a:rPr>
              <a:t>Fontes das emoções e estados de ânimo</a:t>
            </a:r>
          </a:p>
          <a:p>
            <a:pPr marL="0" indent="0">
              <a:buFont typeface="Wingdings" panose="05000000000000000000" pitchFamily="2" charset="2"/>
              <a:buNone/>
            </a:pPr>
            <a:r>
              <a:rPr lang="x-none" altLang="pt-PT" b="1" dirty="0" smtClean="0">
                <a:latin typeface="Garamond" panose="02020404030301010803" pitchFamily="18" charset="0"/>
              </a:rPr>
              <a:t>1</a:t>
            </a:r>
            <a:r>
              <a:rPr lang="x-none" altLang="pt-PT" sz="2800" b="1" dirty="0" smtClean="0">
                <a:latin typeface="Garamond" panose="02020404030301010803" pitchFamily="18" charset="0"/>
              </a:rPr>
              <a:t>. </a:t>
            </a:r>
            <a:r>
              <a:rPr lang="pt-PT" altLang="pt-PT" sz="2800" b="1" dirty="0" smtClean="0">
                <a:latin typeface="Garamond" panose="02020404030301010803" pitchFamily="18" charset="0"/>
              </a:rPr>
              <a:t>Personalidade</a:t>
            </a:r>
            <a:endParaRPr lang="pt-PT" altLang="pt-PT" sz="2800" b="1" dirty="0">
              <a:latin typeface="Garamond" panose="02020404030301010803" pitchFamily="18" charset="0"/>
            </a:endParaRPr>
          </a:p>
          <a:p>
            <a:pPr marL="0" indent="0">
              <a:buFont typeface="Wingdings" panose="05000000000000000000" pitchFamily="2" charset="2"/>
              <a:buNone/>
            </a:pPr>
            <a:r>
              <a:rPr lang="pt-PT" altLang="pt-PT" sz="2800" dirty="0">
                <a:latin typeface="Garamond" panose="02020404030301010803" pitchFamily="18" charset="0"/>
              </a:rPr>
              <a:t>De acordo com a personalidade do indivíduo, ele pode experimentar com mais ou menos intensidade alguns sentimentos e emoções.</a:t>
            </a:r>
          </a:p>
          <a:p>
            <a:pPr marL="0" indent="0">
              <a:buFont typeface="Wingdings" panose="05000000000000000000" pitchFamily="2" charset="2"/>
              <a:buNone/>
            </a:pPr>
            <a:endParaRPr lang="pt-PT" altLang="pt-PT" sz="2800" dirty="0">
              <a:latin typeface="Garamond" panose="02020404030301010803" pitchFamily="18" charset="0"/>
            </a:endParaRPr>
          </a:p>
          <a:p>
            <a:pPr marL="0" indent="0">
              <a:buFont typeface="Wingdings" panose="05000000000000000000" pitchFamily="2" charset="2"/>
              <a:buNone/>
            </a:pPr>
            <a:r>
              <a:rPr lang="pt-PT" altLang="pt-PT" sz="2800" dirty="0">
                <a:latin typeface="Garamond" panose="02020404030301010803" pitchFamily="18" charset="0"/>
              </a:rPr>
              <a:t> </a:t>
            </a:r>
            <a:r>
              <a:rPr lang="x-none" altLang="pt-PT" sz="2800" b="1" dirty="0">
                <a:latin typeface="Garamond" panose="02020404030301010803" pitchFamily="18" charset="0"/>
              </a:rPr>
              <a:t>2</a:t>
            </a:r>
            <a:r>
              <a:rPr lang="x-none" altLang="pt-PT" sz="2800" b="1" dirty="0" smtClean="0">
                <a:latin typeface="Garamond" panose="02020404030301010803" pitchFamily="18" charset="0"/>
              </a:rPr>
              <a:t>. </a:t>
            </a:r>
            <a:r>
              <a:rPr lang="pt-PT" altLang="pt-PT" sz="2800" b="1" dirty="0" smtClean="0">
                <a:latin typeface="Garamond" panose="02020404030301010803" pitchFamily="18" charset="0"/>
              </a:rPr>
              <a:t>Dia </a:t>
            </a:r>
            <a:r>
              <a:rPr lang="pt-PT" altLang="pt-PT" sz="2800" b="1" dirty="0">
                <a:latin typeface="Garamond" panose="02020404030301010803" pitchFamily="18" charset="0"/>
              </a:rPr>
              <a:t>da semana ou hora do dia</a:t>
            </a:r>
          </a:p>
          <a:p>
            <a:pPr marL="0" indent="0" algn="just">
              <a:buFont typeface="Wingdings" panose="05000000000000000000" pitchFamily="2" charset="2"/>
              <a:buNone/>
            </a:pPr>
            <a:r>
              <a:rPr lang="pt-PT" altLang="pt-PT" sz="2800" dirty="0">
                <a:latin typeface="Garamond" panose="02020404030301010803" pitchFamily="18" charset="0"/>
              </a:rPr>
              <a:t>Os primeiros dias de semana têm mais afectividade negativa e os fim de semana a afectividade positiva.</a:t>
            </a:r>
          </a:p>
          <a:p>
            <a:pPr marL="0" indent="0" algn="just">
              <a:buFont typeface="Wingdings" panose="05000000000000000000" pitchFamily="2" charset="2"/>
              <a:buNone/>
            </a:pPr>
            <a:r>
              <a:rPr lang="pt-PT" altLang="pt-PT" sz="2800" dirty="0">
                <a:latin typeface="Garamond" panose="02020404030301010803" pitchFamily="18" charset="0"/>
              </a:rPr>
              <a:t>As primeiras horas do dia afectividade negativa, ao meio dia afectividade positiva e volta a descer para negativa.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endParaRPr lang="x-none" b="1" dirty="0" smtClean="0">
              <a:latin typeface="Garamond" panose="02020404030301010803" pitchFamily="18" charset="0"/>
            </a:endParaRPr>
          </a:p>
          <a:p>
            <a:pPr marL="0" indent="0">
              <a:buNone/>
              <a:defRPr/>
            </a:pPr>
            <a:endParaRPr lang="pt-PT" sz="2800" dirty="0">
              <a:latin typeface="Garamond" panose="02020404030301010803" pitchFamily="18" charset="0"/>
            </a:endParaRPr>
          </a:p>
          <a:p>
            <a:pPr marL="0" indent="0">
              <a:buFont typeface="Wingdings" panose="05000000000000000000" pitchFamily="2" charset="2"/>
              <a:buNone/>
              <a:defRPr/>
            </a:pPr>
            <a:endParaRPr lang="pt-PT" sz="3200" dirty="0"/>
          </a:p>
          <a:p>
            <a:pPr marL="0" indent="0">
              <a:buNone/>
            </a:pPr>
            <a:endParaRPr lang="pt-PT" sz="3200" b="1" dirty="0">
              <a:solidFill>
                <a:srgbClr val="00B050"/>
              </a:solidFill>
              <a:latin typeface="Garamond" panose="02020404030301010803" pitchFamily="18" charset="0"/>
            </a:endParaRP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PT" dirty="0" smtClean="0"/>
              <a:t>30-07-202</a:t>
            </a:r>
            <a:r>
              <a:rPr lang="x-none" dirty="0" smtClean="0"/>
              <a:t>4</a:t>
            </a:r>
            <a:endParaRPr lang="pt-PT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dirty="0"/>
              <a:t>Docente: </a:t>
            </a:r>
            <a:r>
              <a:rPr lang="pt-PT" dirty="0" err="1"/>
              <a:t>Juma</a:t>
            </a:r>
            <a:r>
              <a:rPr lang="pt-PT" dirty="0"/>
              <a:t> </a:t>
            </a:r>
            <a:r>
              <a:rPr lang="pt-PT" dirty="0" err="1"/>
              <a:t>Mussa</a:t>
            </a:r>
            <a:r>
              <a:rPr lang="pt-PT" dirty="0"/>
              <a:t> (MSC</a:t>
            </a:r>
            <a:r>
              <a:rPr lang="pt-PT" dirty="0" smtClean="0"/>
              <a:t>)</a:t>
            </a:r>
            <a:r>
              <a:rPr lang="x-none" dirty="0" smtClean="0"/>
              <a:t> e Diogo Mutemba (MBA)</a:t>
            </a:r>
            <a:endParaRPr lang="pt-PT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AAB89-0D0A-448B-9984-A7B2CA7EDC1A}" type="slidenum">
              <a:rPr lang="pt-PT" smtClean="0"/>
              <a:t>8</a:t>
            </a:fld>
            <a:endParaRPr lang="pt-PT"/>
          </a:p>
        </p:txBody>
      </p:sp>
      <p:sp>
        <p:nvSpPr>
          <p:cNvPr id="4" name="AutoShape 2" descr="O que é Dissonância Cognitiva?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545621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32735"/>
            <a:ext cx="10972800" cy="967894"/>
          </a:xfrm>
        </p:spPr>
        <p:txBody>
          <a:bodyPr>
            <a:normAutofit fontScale="90000"/>
          </a:bodyPr>
          <a:lstStyle/>
          <a:p>
            <a:pPr lvl="0"/>
            <a:r>
              <a:rPr lang="en-US" dirty="0"/>
              <a:t> </a:t>
            </a:r>
            <a:r>
              <a:rPr lang="x-none" dirty="0" smtClean="0">
                <a:solidFill>
                  <a:schemeClr val="tx1"/>
                </a:solidFill>
              </a:rPr>
              <a:t> </a:t>
            </a:r>
            <a:r>
              <a:rPr lang="pt-PT" dirty="0" smtClean="0">
                <a:solidFill>
                  <a:schemeClr val="tx1"/>
                </a:solidFill>
                <a:latin typeface="Garamond" panose="02020404030301010803" pitchFamily="18" charset="0"/>
              </a:rPr>
              <a:t/>
            </a:r>
            <a:br>
              <a:rPr lang="pt-PT" dirty="0" smtClean="0">
                <a:solidFill>
                  <a:schemeClr val="tx1"/>
                </a:solidFill>
                <a:latin typeface="Garamond" panose="02020404030301010803" pitchFamily="18" charset="0"/>
              </a:rPr>
            </a:br>
            <a:r>
              <a:rPr lang="x-none" dirty="0" smtClean="0">
                <a:solidFill>
                  <a:schemeClr val="tx1"/>
                </a:solidFill>
                <a:latin typeface="Garamond" panose="02020404030301010803" pitchFamily="18" charset="0"/>
              </a:rPr>
              <a:t/>
            </a:r>
            <a:br>
              <a:rPr lang="x-none" dirty="0" smtClean="0">
                <a:solidFill>
                  <a:schemeClr val="tx1"/>
                </a:solidFill>
                <a:latin typeface="Garamond" panose="02020404030301010803" pitchFamily="18" charset="0"/>
              </a:rPr>
            </a:br>
            <a:r>
              <a:rPr lang="x-none" dirty="0" smtClean="0">
                <a:solidFill>
                  <a:schemeClr val="tx1"/>
                </a:solidFill>
                <a:latin typeface="Garamond" panose="02020404030301010803" pitchFamily="18" charset="0"/>
              </a:rPr>
              <a:t/>
            </a:r>
            <a:br>
              <a:rPr lang="x-none" dirty="0" smtClean="0">
                <a:solidFill>
                  <a:schemeClr val="tx1"/>
                </a:solidFill>
                <a:latin typeface="Garamond" panose="02020404030301010803" pitchFamily="18" charset="0"/>
              </a:rPr>
            </a:br>
            <a:r>
              <a:rPr lang="x-none" dirty="0">
                <a:solidFill>
                  <a:schemeClr val="tx1"/>
                </a:solidFill>
                <a:latin typeface="Garamond" panose="02020404030301010803" pitchFamily="18" charset="0"/>
              </a:rPr>
              <a:t/>
            </a:r>
            <a:br>
              <a:rPr lang="x-none" dirty="0">
                <a:solidFill>
                  <a:schemeClr val="tx1"/>
                </a:solidFill>
                <a:latin typeface="Garamond" panose="02020404030301010803" pitchFamily="18" charset="0"/>
              </a:rPr>
            </a:br>
            <a:r>
              <a:rPr lang="x-none" dirty="0" smtClean="0">
                <a:solidFill>
                  <a:schemeClr val="tx1"/>
                </a:solidFill>
                <a:latin typeface="Garamond" panose="02020404030301010803" pitchFamily="18" charset="0"/>
              </a:rPr>
              <a:t/>
            </a:r>
            <a:br>
              <a:rPr lang="x-none" dirty="0" smtClean="0">
                <a:solidFill>
                  <a:schemeClr val="tx1"/>
                </a:solidFill>
                <a:latin typeface="Garamond" panose="02020404030301010803" pitchFamily="18" charset="0"/>
              </a:rPr>
            </a:br>
            <a:r>
              <a:rPr lang="x-none" dirty="0" smtClean="0">
                <a:solidFill>
                  <a:schemeClr val="tx1"/>
                </a:solidFill>
                <a:latin typeface="Garamond" panose="02020404030301010803" pitchFamily="18" charset="0"/>
              </a:rPr>
              <a:t>2</a:t>
            </a:r>
            <a:r>
              <a:rPr lang="x-none" dirty="0">
                <a:solidFill>
                  <a:schemeClr val="tx1"/>
                </a:solidFill>
                <a:latin typeface="Garamond" panose="02020404030301010803" pitchFamily="18" charset="0"/>
              </a:rPr>
              <a:t>. </a:t>
            </a:r>
            <a:r>
              <a:rPr lang="x-none" dirty="0">
                <a:solidFill>
                  <a:schemeClr val="tx1"/>
                </a:solidFill>
                <a:latin typeface="Garamond" panose="02020404030301010803" pitchFamily="18" charset="0"/>
                <a:cs typeface="Calibri" panose="020F0502020204030204" pitchFamily="34" charset="0"/>
              </a:rPr>
              <a:t>Identificar as fontes das emo</a:t>
            </a:r>
            <a:r>
              <a:rPr lang="pt-PT" dirty="0">
                <a:solidFill>
                  <a:schemeClr val="tx1"/>
                </a:solidFill>
                <a:latin typeface="Garamond" panose="02020404030301010803" pitchFamily="18" charset="0"/>
                <a:cs typeface="Calibri" panose="020F0502020204030204" pitchFamily="34" charset="0"/>
              </a:rPr>
              <a:t>çõ</a:t>
            </a:r>
            <a:r>
              <a:rPr lang="x-none" dirty="0" smtClean="0">
                <a:solidFill>
                  <a:schemeClr val="tx1"/>
                </a:solidFill>
                <a:latin typeface="Garamond" panose="02020404030301010803" pitchFamily="18" charset="0"/>
                <a:cs typeface="Calibri" panose="020F0502020204030204" pitchFamily="34" charset="0"/>
              </a:rPr>
              <a:t>es </a:t>
            </a:r>
            <a:r>
              <a:rPr lang="pt-PT" dirty="0">
                <a:solidFill>
                  <a:schemeClr val="tx1"/>
                </a:solidFill>
                <a:latin typeface="Garamond" panose="02020404030301010803" pitchFamily="18" charset="0"/>
              </a:rPr>
              <a:t/>
            </a:r>
            <a:br>
              <a:rPr lang="pt-PT" dirty="0">
                <a:solidFill>
                  <a:schemeClr val="tx1"/>
                </a:solidFill>
                <a:latin typeface="Garamond" panose="02020404030301010803" pitchFamily="18" charset="0"/>
              </a:rPr>
            </a:br>
            <a:r>
              <a:rPr lang="pt-PT" dirty="0">
                <a:solidFill>
                  <a:schemeClr val="tx1"/>
                </a:solidFill>
                <a:latin typeface="Garamond" panose="02020404030301010803" pitchFamily="18" charset="0"/>
              </a:rPr>
              <a:t/>
            </a:r>
            <a:br>
              <a:rPr lang="pt-PT" dirty="0">
                <a:solidFill>
                  <a:schemeClr val="tx1"/>
                </a:solidFill>
                <a:latin typeface="Garamond" panose="02020404030301010803" pitchFamily="18" charset="0"/>
              </a:rPr>
            </a:br>
            <a:r>
              <a:rPr lang="pt-PT" dirty="0">
                <a:solidFill>
                  <a:schemeClr val="tx1"/>
                </a:solidFill>
                <a:latin typeface="Garamond" panose="02020404030301010803" pitchFamily="18" charset="0"/>
              </a:rPr>
              <a:t/>
            </a:r>
            <a:br>
              <a:rPr lang="pt-PT" dirty="0">
                <a:solidFill>
                  <a:schemeClr val="tx1"/>
                </a:solidFill>
                <a:latin typeface="Garamond" panose="02020404030301010803" pitchFamily="18" charset="0"/>
              </a:rPr>
            </a:br>
            <a:r>
              <a:rPr lang="pt-PT" dirty="0">
                <a:solidFill>
                  <a:schemeClr val="tx1"/>
                </a:solidFill>
                <a:latin typeface="Garamond" panose="02020404030301010803" pitchFamily="18" charset="0"/>
              </a:rPr>
              <a:t/>
            </a:r>
            <a:br>
              <a:rPr lang="pt-PT" dirty="0">
                <a:solidFill>
                  <a:schemeClr val="tx1"/>
                </a:solidFill>
                <a:latin typeface="Garamond" panose="02020404030301010803" pitchFamily="18" charset="0"/>
              </a:rPr>
            </a:br>
            <a:endParaRPr lang="pt-PT" dirty="0">
              <a:solidFill>
                <a:schemeClr val="tx1"/>
              </a:solidFill>
              <a:latin typeface="Garamond" panose="020204040303010108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100629"/>
            <a:ext cx="10515600" cy="543290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t-PT" altLang="pt-PT" sz="2000" b="1" dirty="0">
                <a:solidFill>
                  <a:srgbClr val="00B050"/>
                </a:solidFill>
              </a:rPr>
              <a:t>Fontes das emoções e estados de </a:t>
            </a:r>
            <a:r>
              <a:rPr lang="pt-PT" altLang="pt-PT" sz="2000" b="1" dirty="0" smtClean="0">
                <a:solidFill>
                  <a:srgbClr val="00B050"/>
                </a:solidFill>
              </a:rPr>
              <a:t>ânimo</a:t>
            </a:r>
            <a:r>
              <a:rPr lang="x-none" altLang="pt-PT" sz="2000" b="1" dirty="0" smtClean="0">
                <a:solidFill>
                  <a:srgbClr val="00B050"/>
                </a:solidFill>
              </a:rPr>
              <a:t> (Cont.)</a:t>
            </a:r>
            <a:endParaRPr lang="pt-PT" altLang="pt-PT" sz="2000" b="1" dirty="0">
              <a:solidFill>
                <a:srgbClr val="00B050"/>
              </a:solidFill>
            </a:endParaRPr>
          </a:p>
          <a:p>
            <a:pPr marL="0" indent="0">
              <a:buFont typeface="Wingdings" panose="05000000000000000000" pitchFamily="2" charset="2"/>
              <a:buNone/>
            </a:pPr>
            <a:r>
              <a:rPr lang="x-none" altLang="pt-PT" b="1" dirty="0" smtClean="0">
                <a:latin typeface="Garamond" panose="02020404030301010803" pitchFamily="18" charset="0"/>
              </a:rPr>
              <a:t>3. </a:t>
            </a:r>
            <a:r>
              <a:rPr lang="pt-PT" altLang="pt-PT" b="1" dirty="0" smtClean="0">
                <a:latin typeface="Garamond" panose="02020404030301010803" pitchFamily="18" charset="0"/>
              </a:rPr>
              <a:t>Clima</a:t>
            </a:r>
            <a:endParaRPr lang="pt-PT" altLang="pt-PT" b="1" dirty="0">
              <a:latin typeface="Garamond" panose="02020404030301010803" pitchFamily="18" charset="0"/>
            </a:endParaRPr>
          </a:p>
          <a:p>
            <a:pPr marL="0" indent="0">
              <a:buFont typeface="Wingdings" panose="05000000000000000000" pitchFamily="2" charset="2"/>
              <a:buNone/>
            </a:pPr>
            <a:r>
              <a:rPr lang="pt-PT" altLang="pt-PT" dirty="0">
                <a:latin typeface="Garamond" panose="02020404030301010803" pitchFamily="18" charset="0"/>
              </a:rPr>
              <a:t>Não tem impacto na efectividade, embora muitos acreditam que tem.</a:t>
            </a:r>
          </a:p>
          <a:p>
            <a:pPr marL="0" indent="0" algn="just">
              <a:buFont typeface="Wingdings" panose="05000000000000000000" pitchFamily="2" charset="2"/>
              <a:buNone/>
            </a:pPr>
            <a:endParaRPr lang="pt-PT" altLang="pt-PT" b="1" dirty="0">
              <a:latin typeface="Garamond" panose="02020404030301010803" pitchFamily="18" charset="0"/>
            </a:endParaRPr>
          </a:p>
          <a:p>
            <a:pPr marL="0" indent="0" algn="just">
              <a:buFont typeface="Wingdings" panose="05000000000000000000" pitchFamily="2" charset="2"/>
              <a:buNone/>
            </a:pPr>
            <a:r>
              <a:rPr lang="pt-PT" altLang="pt-PT" b="1" dirty="0">
                <a:latin typeface="Garamond" panose="02020404030301010803" pitchFamily="18" charset="0"/>
              </a:rPr>
              <a:t>A correlação ilusória - </a:t>
            </a:r>
            <a:r>
              <a:rPr lang="pt-PT" altLang="pt-PT" dirty="0">
                <a:latin typeface="Garamond" panose="02020404030301010803" pitchFamily="18" charset="0"/>
              </a:rPr>
              <a:t>é a tendência que os indivíduos têm de associarem dois eventos quando, na verdade, não há relações entre eles, como por exemplo, experimentar certas emoções de acordo com o clima ambiente.</a:t>
            </a:r>
          </a:p>
          <a:p>
            <a:pPr marL="0" indent="0" algn="just">
              <a:buFont typeface="Wingdings" panose="05000000000000000000" pitchFamily="2" charset="2"/>
              <a:buNone/>
            </a:pPr>
            <a:r>
              <a:rPr lang="pt-PT" altLang="pt-PT" dirty="0" smtClean="0">
                <a:latin typeface="Garamond" panose="02020404030301010803" pitchFamily="18" charset="0"/>
              </a:rPr>
              <a:t>Pesquisas </a:t>
            </a:r>
            <a:r>
              <a:rPr lang="pt-PT" altLang="pt-PT" dirty="0">
                <a:latin typeface="Garamond" panose="02020404030301010803" pitchFamily="18" charset="0"/>
              </a:rPr>
              <a:t>feitas mostram que apesar de várias pessoas afirmarem que se sentem melhor em um dia de clima agradável e se sentem não tão agradáveis em um dia de clima chuvoso e escuro, que o clima não tem muita influência em nossos sentimentos.</a:t>
            </a:r>
          </a:p>
          <a:p>
            <a:pPr marL="0" indent="0">
              <a:buFont typeface="Wingdings" panose="05000000000000000000" pitchFamily="2" charset="2"/>
              <a:buNone/>
            </a:pPr>
            <a:endParaRPr lang="x-none" altLang="pt-PT" b="1" dirty="0" smtClean="0">
              <a:latin typeface="Garamond" panose="02020404030301010803" pitchFamily="18" charset="0"/>
            </a:endParaRPr>
          </a:p>
          <a:p>
            <a:pPr marL="0" indent="0">
              <a:buFont typeface="Wingdings" panose="05000000000000000000" pitchFamily="2" charset="2"/>
              <a:buNone/>
            </a:pPr>
            <a:r>
              <a:rPr lang="x-none" altLang="pt-PT" b="1" dirty="0" smtClean="0">
                <a:latin typeface="Garamond" panose="02020404030301010803" pitchFamily="18" charset="0"/>
              </a:rPr>
              <a:t>4. </a:t>
            </a:r>
            <a:r>
              <a:rPr lang="pt-PT" altLang="pt-PT" b="1" dirty="0" smtClean="0">
                <a:latin typeface="Garamond" panose="02020404030301010803" pitchFamily="18" charset="0"/>
              </a:rPr>
              <a:t>Estresse</a:t>
            </a:r>
            <a:endParaRPr lang="pt-PT" altLang="pt-PT" b="1" dirty="0">
              <a:latin typeface="Garamond" panose="02020404030301010803" pitchFamily="18" charset="0"/>
            </a:endParaRPr>
          </a:p>
          <a:p>
            <a:pPr marL="0" indent="0" algn="just">
              <a:buFont typeface="Wingdings" panose="05000000000000000000" pitchFamily="2" charset="2"/>
              <a:buNone/>
            </a:pPr>
            <a:r>
              <a:rPr lang="pt-PT" altLang="pt-PT" dirty="0">
                <a:latin typeface="Garamond" panose="02020404030301010803" pitchFamily="18" charset="0"/>
              </a:rPr>
              <a:t>Alta carga de estresse pode piorar nossos ânimos.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endParaRPr lang="x-none" altLang="pt-PT" sz="2000" dirty="0" smtClean="0">
              <a:solidFill>
                <a:srgbClr val="00B050"/>
              </a:solidFill>
              <a:latin typeface="Garamond" panose="02020404030301010803" pitchFamily="18" charset="0"/>
            </a:endParaRPr>
          </a:p>
          <a:p>
            <a:pPr marL="0" indent="0">
              <a:buFont typeface="Wingdings" panose="05000000000000000000" pitchFamily="2" charset="2"/>
              <a:buNone/>
              <a:defRPr/>
            </a:pPr>
            <a:endParaRPr lang="en-US" altLang="pt-PT" sz="2800" dirty="0">
              <a:solidFill>
                <a:srgbClr val="00B050"/>
              </a:solidFill>
              <a:latin typeface="Garamond" panose="02020404030301010803" pitchFamily="18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PT" dirty="0" smtClean="0"/>
              <a:t>30-07-202</a:t>
            </a:r>
            <a:r>
              <a:rPr lang="x-none" dirty="0" smtClean="0"/>
              <a:t>4</a:t>
            </a:r>
            <a:endParaRPr lang="pt-PT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dirty="0"/>
              <a:t>Docente: </a:t>
            </a:r>
            <a:r>
              <a:rPr lang="pt-PT" dirty="0" err="1"/>
              <a:t>Juma</a:t>
            </a:r>
            <a:r>
              <a:rPr lang="pt-PT" dirty="0"/>
              <a:t> </a:t>
            </a:r>
            <a:r>
              <a:rPr lang="pt-PT" dirty="0" err="1"/>
              <a:t>Mussa</a:t>
            </a:r>
            <a:r>
              <a:rPr lang="pt-PT" dirty="0"/>
              <a:t> (MSC</a:t>
            </a:r>
            <a:r>
              <a:rPr lang="pt-PT" dirty="0" smtClean="0"/>
              <a:t>)</a:t>
            </a:r>
            <a:r>
              <a:rPr lang="x-none" dirty="0" smtClean="0"/>
              <a:t> e Diogo Mutemba (MBA)</a:t>
            </a:r>
            <a:endParaRPr lang="pt-PT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AAB89-0D0A-448B-9984-A7B2CA7EDC1A}" type="slidenum">
              <a:rPr lang="pt-PT" smtClean="0"/>
              <a:t>9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075967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4843</TotalTime>
  <Words>1171</Words>
  <Application>Microsoft Office PowerPoint</Application>
  <PresentationFormat>Widescreen</PresentationFormat>
  <Paragraphs>194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5" baseType="lpstr">
      <vt:lpstr>Arial</vt:lpstr>
      <vt:lpstr>Calibri</vt:lpstr>
      <vt:lpstr>Garamond</vt:lpstr>
      <vt:lpstr>Ink Free</vt:lpstr>
      <vt:lpstr>Kristen ITC</vt:lpstr>
      <vt:lpstr>Times New Roman</vt:lpstr>
      <vt:lpstr>Wingdings</vt:lpstr>
      <vt:lpstr>Clarity</vt:lpstr>
      <vt:lpstr> INSTITUTO SUPERIOR DE TRANSPORTES E COMUNICAÇÕES</vt:lpstr>
      <vt:lpstr>                                AULA- 4     </vt:lpstr>
      <vt:lpstr>Aula 4: Sentimentos e Emoções</vt:lpstr>
      <vt:lpstr>   1. Definir o coneito de Emoções e Sentimentos  </vt:lpstr>
      <vt:lpstr>     1. Definir o coneito de Emoções e Sentimentos     </vt:lpstr>
      <vt:lpstr>      2. Identificar as fontes das emoções      </vt:lpstr>
      <vt:lpstr>      2. Identificar as fontes das emoções      </vt:lpstr>
      <vt:lpstr>        2. Identificar as fontes das emoções   .    </vt:lpstr>
      <vt:lpstr>       2. Identificar as fontes das emoções     </vt:lpstr>
      <vt:lpstr> 2. Identificar as fontes das emoções </vt:lpstr>
      <vt:lpstr> 3. Discutir o conceito de esforço emocional </vt:lpstr>
      <vt:lpstr> 3. Discutir o conceito de esforço emocional</vt:lpstr>
      <vt:lpstr> 3. Discutir o conceito de Esforço Emocional</vt:lpstr>
      <vt:lpstr> 4. Aplicar os conceitos de emoções e sentimentos á questões das  org </vt:lpstr>
      <vt:lpstr>4. Aplicar os conceitos de emoções e sentimentos á questões das  org</vt:lpstr>
      <vt:lpstr> 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Muveca</dc:creator>
  <cp:lastModifiedBy>JUMA</cp:lastModifiedBy>
  <cp:revision>358</cp:revision>
  <dcterms:created xsi:type="dcterms:W3CDTF">2023-07-27T09:06:55Z</dcterms:created>
  <dcterms:modified xsi:type="dcterms:W3CDTF">2024-07-29T18:02:46Z</dcterms:modified>
</cp:coreProperties>
</file>